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90" r:id="rId10"/>
    <p:sldId id="267" r:id="rId11"/>
    <p:sldId id="269" r:id="rId12"/>
    <p:sldId id="270" r:id="rId13"/>
    <p:sldId id="272" r:id="rId14"/>
    <p:sldId id="273" r:id="rId15"/>
    <p:sldId id="274" r:id="rId16"/>
    <p:sldId id="285" r:id="rId17"/>
    <p:sldId id="286" r:id="rId18"/>
    <p:sldId id="287" r:id="rId19"/>
    <p:sldId id="288" r:id="rId20"/>
    <p:sldId id="289" r:id="rId21"/>
    <p:sldId id="275" r:id="rId22"/>
    <p:sldId id="276" r:id="rId23"/>
    <p:sldId id="277" r:id="rId24"/>
    <p:sldId id="278" r:id="rId25"/>
    <p:sldId id="283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5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A575C-B9C5-4CCE-B2DA-DC3AE68B2951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6E12A-F5B2-432C-8309-A2F08733C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759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Перемены неотвратимы. </a:t>
            </a:r>
            <a:r>
              <a:rPr lang="ru-RU" smtClean="0"/>
              <a:t>И их</a:t>
            </a:r>
            <a:r>
              <a:rPr lang="ru-RU" baseline="0" smtClean="0"/>
              <a:t> приближение зависит от каждого из нас.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6E12A-F5B2-432C-8309-A2F08733C0AE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864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7960-5A29-4A0C-A24A-90D3A5EC8761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AA50-19E4-466F-AA3A-49063DB54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54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7960-5A29-4A0C-A24A-90D3A5EC8761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AA50-19E4-466F-AA3A-49063DB54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609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7960-5A29-4A0C-A24A-90D3A5EC8761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AA50-19E4-466F-AA3A-49063DB54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4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7960-5A29-4A0C-A24A-90D3A5EC8761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AA50-19E4-466F-AA3A-49063DB54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42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7960-5A29-4A0C-A24A-90D3A5EC8761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AA50-19E4-466F-AA3A-49063DB54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08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7960-5A29-4A0C-A24A-90D3A5EC8761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AA50-19E4-466F-AA3A-49063DB54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52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7960-5A29-4A0C-A24A-90D3A5EC8761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AA50-19E4-466F-AA3A-49063DB54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465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7960-5A29-4A0C-A24A-90D3A5EC8761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AA50-19E4-466F-AA3A-49063DB54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588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7960-5A29-4A0C-A24A-90D3A5EC8761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AA50-19E4-466F-AA3A-49063DB54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526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7960-5A29-4A0C-A24A-90D3A5EC8761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AA50-19E4-466F-AA3A-49063DB54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538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7960-5A29-4A0C-A24A-90D3A5EC8761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AA50-19E4-466F-AA3A-49063DB54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302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27960-5A29-4A0C-A24A-90D3A5EC8761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9AA50-19E4-466F-AA3A-49063DB54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81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4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http://www.un.org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un.org/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600" dirty="0"/>
              <a:t>Обеспечение прав людей пожилого возраста. Международные подходы и перспективы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3933056"/>
            <a:ext cx="6400800" cy="1752600"/>
          </a:xfrm>
        </p:spPr>
        <p:txBody>
          <a:bodyPr/>
          <a:lstStyle/>
          <a:p>
            <a:pPr algn="l"/>
            <a:r>
              <a:rPr lang="ru-RU" dirty="0" smtClean="0"/>
              <a:t>Александр Сидоренко</a:t>
            </a:r>
            <a:endParaRPr lang="en-GB" dirty="0"/>
          </a:p>
        </p:txBody>
      </p:sp>
      <p:pic>
        <p:nvPicPr>
          <p:cNvPr id="4" name="Picture 3" descr="C:\Users\Luda\Documents\VAIO SASHA's\EUROPEN CENTRE VIENNA\LOGO\ec_logo_3lang_300_blu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977172"/>
            <a:ext cx="33909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755576" y="116632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n w="1905"/>
                <a:solidFill>
                  <a:srgbClr val="7030A0"/>
                </a:solidFill>
              </a:rPr>
              <a:t>Форум достойного долголетия</a:t>
            </a:r>
            <a:r>
              <a:rPr lang="ru-RU" dirty="0" smtClean="0">
                <a:ln w="1905"/>
                <a:solidFill>
                  <a:srgbClr val="7030A0"/>
                </a:solidFill>
              </a:rPr>
              <a:t>: Равные </a:t>
            </a:r>
            <a:r>
              <a:rPr lang="ru-RU" dirty="0">
                <a:ln w="1905"/>
                <a:solidFill>
                  <a:srgbClr val="7030A0"/>
                </a:solidFill>
              </a:rPr>
              <a:t>возможности для всех </a:t>
            </a:r>
            <a:r>
              <a:rPr lang="ru-RU" dirty="0" smtClean="0">
                <a:ln w="1905"/>
                <a:solidFill>
                  <a:srgbClr val="7030A0"/>
                </a:solidFill>
              </a:rPr>
              <a:t>поколений</a:t>
            </a:r>
            <a:endParaRPr lang="en-US" dirty="0" smtClean="0">
              <a:ln w="1905"/>
              <a:solidFill>
                <a:srgbClr val="7030A0"/>
              </a:solidFill>
            </a:endParaRPr>
          </a:p>
          <a:p>
            <a:pPr algn="ctr"/>
            <a:r>
              <a:rPr lang="ru-RU" dirty="0" smtClean="0">
                <a:ln w="1905"/>
                <a:solidFill>
                  <a:srgbClr val="7030A0"/>
                </a:solidFill>
              </a:rPr>
              <a:t>Минск, 1-2 октября 2019 г.</a:t>
            </a:r>
            <a:endParaRPr lang="en-GB" dirty="0">
              <a:ln w="1905"/>
              <a:solidFill>
                <a:srgbClr val="7030A0"/>
              </a:solidFill>
            </a:endParaRPr>
          </a:p>
        </p:txBody>
      </p:sp>
      <p:pic>
        <p:nvPicPr>
          <p:cNvPr id="5122" name="Picture 2" descr="Helping older people live full and secure li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927" y="4977172"/>
            <a:ext cx="1642332" cy="108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91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255895" y="147637"/>
            <a:ext cx="8713788" cy="138499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ja-JP" sz="2800" b="1" dirty="0" smtClean="0">
                <a:latin typeface="Palatino Linotype" pitchFamily="18" charset="0"/>
                <a:cs typeface="+mn-cs"/>
              </a:rPr>
              <a:t>Проекты международных законодательных документов, специфически касающиеся людей пожилого возраста</a:t>
            </a:r>
            <a:r>
              <a:rPr lang="en-US" altLang="ja-JP" sz="2800" b="1" dirty="0" smtClean="0">
                <a:latin typeface="Palatino Linotype" pitchFamily="18" charset="0"/>
                <a:cs typeface="+mn-cs"/>
              </a:rPr>
              <a:t>:</a:t>
            </a:r>
            <a:endParaRPr lang="uk-UA" sz="2800" b="1" dirty="0" smtClean="0">
              <a:latin typeface="Palatino Linotype" pitchFamily="18" charset="0"/>
              <a:cs typeface="+mn-cs"/>
            </a:endParaRPr>
          </a:p>
        </p:txBody>
      </p:sp>
      <p:sp>
        <p:nvSpPr>
          <p:cNvPr id="47109" name="Text Box 6"/>
          <p:cNvSpPr txBox="1">
            <a:spLocks noChangeArrowheads="1"/>
          </p:cNvSpPr>
          <p:nvPr/>
        </p:nvSpPr>
        <p:spPr bwMode="auto">
          <a:xfrm>
            <a:off x="179388" y="5373688"/>
            <a:ext cx="8785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244566" y="5595386"/>
            <a:ext cx="8713788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Palatino Linotype" pitchFamily="18" charset="0"/>
              </a:rPr>
              <a:t>Ни один из этих проектов не был принят к рассмотрению органами ООН</a:t>
            </a:r>
            <a:endParaRPr lang="en-US" sz="2800" b="1" dirty="0">
              <a:solidFill>
                <a:srgbClr val="C00000"/>
              </a:solidFill>
              <a:latin typeface="Palatino Linotyp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105" y="1540108"/>
            <a:ext cx="8713789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uk-UA" altLang="ja-JP" sz="2400" b="1" dirty="0" smtClean="0">
                <a:solidFill>
                  <a:schemeClr val="tx1"/>
                </a:solidFill>
                <a:latin typeface="Palatino Linotype" pitchFamily="18" charset="0"/>
              </a:rPr>
              <a:t>Декларация прав пожилых (</a:t>
            </a:r>
            <a:r>
              <a:rPr lang="uk-UA" altLang="ja-JP" sz="2400" b="1" i="1" dirty="0" smtClean="0">
                <a:solidFill>
                  <a:schemeClr val="tx1"/>
                </a:solidFill>
                <a:latin typeface="Palatino Linotype" pitchFamily="18" charset="0"/>
              </a:rPr>
              <a:t>Аргентина</a:t>
            </a:r>
            <a:r>
              <a:rPr lang="uk-UA" altLang="ja-JP" sz="2400" b="1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uk-UA" altLang="ja-JP" sz="2400" b="1" dirty="0">
                <a:solidFill>
                  <a:schemeClr val="tx1"/>
                </a:solidFill>
                <a:latin typeface="Palatino Linotype" pitchFamily="18" charset="0"/>
              </a:rPr>
              <a:t>1948)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5104" y="2045441"/>
            <a:ext cx="8713789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uk-UA" altLang="ja-JP" sz="2400" b="1" dirty="0" smtClean="0">
                <a:solidFill>
                  <a:schemeClr val="tx1"/>
                </a:solidFill>
                <a:latin typeface="Palatino Linotype" pitchFamily="18" charset="0"/>
              </a:rPr>
              <a:t>Декларация прав людей пожилого возраста (</a:t>
            </a:r>
            <a:r>
              <a:rPr lang="uk-UA" altLang="ja-JP" sz="2400" b="1" i="1" dirty="0" smtClean="0">
                <a:solidFill>
                  <a:schemeClr val="tx1"/>
                </a:solidFill>
                <a:latin typeface="Palatino Linotype" pitchFamily="18" charset="0"/>
              </a:rPr>
              <a:t>Международная федерация по старению и Доминиканская республика</a:t>
            </a:r>
            <a:r>
              <a:rPr lang="uk-UA" altLang="ja-JP" sz="2400" b="1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uk-UA" altLang="ja-JP" sz="2400" b="1" dirty="0">
                <a:solidFill>
                  <a:schemeClr val="tx1"/>
                </a:solidFill>
                <a:latin typeface="Palatino Linotype" pitchFamily="18" charset="0"/>
              </a:rPr>
              <a:t>1991)</a:t>
            </a:r>
            <a:r>
              <a:rPr lang="en-GB" altLang="ja-JP" sz="2400" b="1" dirty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GB" altLang="ja-JP" sz="2400" b="1" dirty="0">
                <a:solidFill>
                  <a:schemeClr val="tx1"/>
                </a:solidFill>
                <a:latin typeface="Palatino Linotype" pitchFamily="18" charset="0"/>
                <a:sym typeface="Wingdings" pitchFamily="2" charset="2"/>
              </a:rPr>
              <a:t> </a:t>
            </a:r>
            <a:r>
              <a:rPr lang="ru-RU" sz="2400" b="1" dirty="0">
                <a:solidFill>
                  <a:srgbClr val="7030A0"/>
                </a:solidFill>
              </a:rPr>
              <a:t>Принципы Организации Объединенных Наций в отношении пожилых </a:t>
            </a:r>
            <a:r>
              <a:rPr lang="ru-RU" sz="2400" b="1" dirty="0" smtClean="0">
                <a:solidFill>
                  <a:srgbClr val="7030A0"/>
                </a:solidFill>
              </a:rPr>
              <a:t>людей (1991)</a:t>
            </a:r>
            <a:endParaRPr lang="uk-UA" altLang="ja-JP" sz="2400" b="1" dirty="0">
              <a:solidFill>
                <a:srgbClr val="7030A0"/>
              </a:solidFill>
              <a:latin typeface="Palatino Linotyp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347" y="4071848"/>
            <a:ext cx="878522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uk-UA" altLang="ja-JP" sz="2400" b="1" dirty="0" smtClean="0">
                <a:solidFill>
                  <a:schemeClr val="tx1"/>
                </a:solidFill>
                <a:latin typeface="Palatino Linotype" pitchFamily="18" charset="0"/>
              </a:rPr>
              <a:t>Хартия общества для всех возрастов </a:t>
            </a:r>
            <a:r>
              <a:rPr lang="uk-UA" altLang="ja-JP" sz="2400" b="1" dirty="0">
                <a:solidFill>
                  <a:schemeClr val="tx1"/>
                </a:solidFill>
                <a:latin typeface="Palatino Linotype" pitchFamily="18" charset="0"/>
              </a:rPr>
              <a:t>(</a:t>
            </a:r>
            <a:r>
              <a:rPr lang="uk-UA" altLang="ja-JP" sz="2400" b="1" i="1" dirty="0">
                <a:solidFill>
                  <a:schemeClr val="tx1"/>
                </a:solidFill>
                <a:latin typeface="Palatino Linotype" pitchFamily="18" charset="0"/>
              </a:rPr>
              <a:t>AARP</a:t>
            </a:r>
            <a:r>
              <a:rPr lang="uk-UA" altLang="ja-JP" sz="2400" b="1" dirty="0">
                <a:solidFill>
                  <a:schemeClr val="tx1"/>
                </a:solidFill>
                <a:latin typeface="Palatino Linotype" pitchFamily="18" charset="0"/>
              </a:rPr>
              <a:t>, 1999)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8059" y="4566806"/>
            <a:ext cx="8790295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uk-UA" altLang="ja-JP" sz="2400" b="1" dirty="0" smtClean="0">
                <a:solidFill>
                  <a:schemeClr val="tx1"/>
                </a:solidFill>
                <a:latin typeface="Palatino Linotype" pitchFamily="18" charset="0"/>
              </a:rPr>
              <a:t>Декларация взаимозависимости (</a:t>
            </a:r>
            <a:r>
              <a:rPr lang="uk-UA" altLang="ja-JP" sz="2400" b="1" i="1" dirty="0" smtClean="0">
                <a:solidFill>
                  <a:schemeClr val="tx1"/>
                </a:solidFill>
                <a:latin typeface="Palatino Linotype" pitchFamily="18" charset="0"/>
              </a:rPr>
              <a:t>Доминиканская республика и </a:t>
            </a:r>
            <a:r>
              <a:rPr lang="uk-UA" altLang="ja-JP" sz="2400" b="1" i="1" dirty="0">
                <a:solidFill>
                  <a:schemeClr val="tx1"/>
                </a:solidFill>
                <a:latin typeface="Palatino Linotype" pitchFamily="18" charset="0"/>
              </a:rPr>
              <a:t>AARP</a:t>
            </a:r>
            <a:r>
              <a:rPr lang="uk-UA" altLang="ja-JP" sz="2400" b="1" dirty="0">
                <a:solidFill>
                  <a:schemeClr val="tx1"/>
                </a:solidFill>
                <a:latin typeface="Palatino Linotype" pitchFamily="18" charset="0"/>
              </a:rPr>
              <a:t>, 1999)</a:t>
            </a:r>
            <a:endParaRPr lang="en-GB" altLang="ja-JP" sz="2400" b="1" dirty="0">
              <a:solidFill>
                <a:schemeClr val="tx1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74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Alvarez Bi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8" y="1412776"/>
            <a:ext cx="262377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data:image/jpeg;base64,/9j/4AAQSkZJRgABAQAAAQABAAD/2wCEAAkGBhMSERUUEhQVFBUVDRAVGRgYGBYYFhgVFxUVGBcVGRcYHCYeGB4jGRwXHy8gJCcpLCwvFR4xNTAqNSYrLCkBCQoKDgwOGg8PFykcHB0sKSkpKSkpKSkpKSkpKSkpKSkpKSkpKSwpKSkpKSkpKSkpKSkpKSkpKSwpNSwpLiwqLP/AABEIALwAyAMBIgACEQEDEQH/xAAcAAABBQEBAQAAAAAAAAAAAAAAAwQFBgcCAQj/xABCEAACAQIEAwUFBQUIAAcAAAABAhEAAwQSITEFIkEGE1FhcQcUMoGRI6GxwdEkQlJzshUzNHKCkuHwFyU1Q2Oi8f/EABkBAAMBAQEAAAAAAAAAAAAAAAABAwIEBf/EACERAQEAAgEFAQEBAQAAAAAAAAABAhEDEiExMkETBHFR/9oADAMBAAIRAxEAPwDEKKKKbIooooAoopXE4R7cB1KyisJ/hOx+dAJUU4bAXBcFsqc5ZAF03cAqJ21kU3oMUV2bJyh45SzKD5qFJH/2X61wRFAeGtp9lbg4BI3F28CP9U/gRWLGtr9lLD+z08rt365v0iub+n0W4fZdbdOUSoxOJDPlFtyBdFsuAMoeJjeY2Ex1pvY7WIUV+7ugXLBu2wQk3FBUELDQCMy7kfEK4ZjXTanSlJtbpjc40ysinD3s7m5C/ZTCBSW+OI5gN5rrEccCTNu5CJba4eWLYeYB5uYgAk5ZgU+mkXdKQuJXqcXRgphobFXbA0HxWzcBO+0oY9RTFOPBrS3TZuqri1kzd3Lm4wVFGVzBJI3ilcaeyzJSTjxpazezgyrIVcqQ0TI6ggkEEayKGWs2NbUv2lJGAf8Am2f6qx+tm9p//p7/AM2z/VWM16H83o4+b2FFFFdKIooooApXCYVrrqlsFmZgqgdSaSp9wK5cXE2jaUtcF5MqgxmadFnpNAe43gV+1bFy4mVC+UHMpluboCTBytB2MSJpgRWhdvkJwaOyLbZ7+HLKrZgItXgBoSoXTly6fGdyaz00GDVvx1nGhWUBLtsoGLSIySzAat8IkgeG1VCrjiMEjW7ZtYsg5HcZrgDDNlzKxADE/B/0UB3iMZxFMmgb4On77XFQIZPNDKonakbnEOILbllXKAOgOYOVUDQ67qNeh9a5v8DBEHGDVrQl7hKl4uZtBqNVtwfOksVwb7B396kQGClyZBDFuXfMSF0jTWZpGV4lxvH2wty6qJD6EBdztsf/AIz/ALT5VU2uEmSZJJJJ3JO5Jq1P2aa4gc4jMotqXDPMXYckTrAEbn+I1GcY7PGwgfvFuK1wqMoPSdZ9QfpTJDtWw+yFh7k0Az708z1OVNR4CIHyNY8a2L2TsgwXKdTiLmbXYwsenLlrn/p9FuH2Wh8Nc7/Nbttbc4lCzhvsntcuYuubmfKMoMSNOk01wnZ7JglBtu19cMiZS0lRmBZElsqTA2I+Ea6V7Yx7i7iWIvMLdx8pDAWgFsKwVlzSeYnofipDieNuWLIy3LjNd4ZevFi0lblvuOZZ+Gc50Gmg0rkm3QeYvDMz2XGGxGVDiQV7xe8lxaysD3vw6ERm6bU9Vr9trndWmm6tlkLEEIwXIwu806AAyCZk/P3hF1mu4i2WuZFWzlW4ftVLq+ZpmcpgR5q1McZfuWrdx1e6xTiNi0BmklDcsygB0kgkSfHemHeF4EylGyEN/aWJuNzGBbdr5VomNcy+etN+GYNlwqW2wt0lbVkOtx1IbKRm7v7QgMNwdNq7v8UutcgpiFHv4Tu1ZA+X3bNAIeAM2u9WHD/3ayGHLs5lx5MZMn50rdQIjhlm4EcPnC979mHOZxbgaM0mebMdyYIpW6vnT+4fKmt2Kja1FJ9pf+Af+bZ/qrHq2H2mH9hf+bZ/qrHq9D+b0cnN7CiiiulEUUUUAVKdljGMw5hj+0JovxHXYaiPWRG9RdP+AKxxVgIYY4i3B5t8wj4daDWftgijCIFRFi5hVJt3TcEpbxEqQWMATy/6qpNX/t/w0WsMpQWwr4lHfJm1uslzm1MZYBgesdaoFAoq+n2KcQy5pw8RP94Z1/01QTX1QmNy23PxlAToOukKNh8pnSsZXTWM2wg+ynGwTNkARrnMeH8NMz2Bv6TcsCROrnb+L4dq3DiVm2zhLlog5Gde7BZlO5MjptpB601vcFvSpSbi5ZgkIYygaJlgNOsGRp0qf6VTojH/APw9xIt5jdw4QqX1uEA5QYnliYmPnSGF7EYm6baq9ohmKrNzlHUnbTpt4itgfhV0ZBlDi3mDkhEY23mIUaadYj0rrEcBLqwFtXyNbuKoOXMGEGQvQAaa9PKj9KOiMu4x7JMdhghuGzDkgFXJA0nXl0EVbewPD/d8PkMFmuO5KmQZgCPkBVgxfCbrhZS7btC2Lfd3GDsGJBS6rZzs0AqNDI10qPwuFewVt3IBCCIM6evjprUefO3FXiwkySWK4lYwlt7t1iq3L3NpmlyoWMoB/dX7iaWxuDw1my3fM/dm0tkSxYhCRFu3GpJIHiTA8KreOvvexWS3bW8tiwwdWuZFz3xEzlaSEXyjN50nhuIMLeDe+f8ABYu5av8AXK3d5bd46bRGsaZ56VHHHspVu4VxXD3cRcKd6l97VqVuo9ssiF8pVXAkAu0x4iaj17R4O6squKdXv270rYvlS6srKQwSIlR60m3Hc3EMOi3bF5XN2MqS9oZJg3c51YgmIGiHwqJ7H8btW8JYDcRt2soE2iLcgBtVkmRP51vp+ksHFOKYVLrhjfL27od2tJcdbbd3k5mVSq8h285qdw9xSilWLqVBDEzmB1BnrVOxWMtrdxbWcT7o4usblm+tt7dw5ABdCyGh1AEg9NRNWLgeNNzDWXa2LRayjFAICyNgOlYzmoUPnaml+KVuXP8Av0pliL9QqkU/2lr+xP8AzbX9VZDWte0W7OCf+bZ/qrJa9H+b0cnP7CiiiulAUUUUAVIdn8WlrE2blwlUW6pYrqQPH/8ANfDWo+nnBrJfEWlDi2Tetw7bKZENrpofGgJvtFxHDNhxbsMWZbtkT9pDIiXdAH2VC+Vf3jzTOhqsVe+3F+8cKgusxi9YAFy3atsSqXs1xe7uvIMjNMCQsdaohoOvDX1dhr51AIMbDzIGh+dfKJr6R92uq5cZO7dgAZGrACDO8nYb7VLk+KYJ6cx1Y+cgxBMRr1pni7Ss0q4ByMRHxGNWynyJU/Kmb3wQuV3BJKAhCTtqIbcrHTeIikMct23LXrYZ8qiRAJbUE20IMdJ3jSpbU0WuYpRda6WHdlFU6jKTIBbUjL9dab2cYmRnNyEVimYHNGYDUx0EGJ/iNd4Dhl3EXwtxGtJkEuMyux5s2vWYXXy2E1ZjwjDqVi2xZRAOZiSOoJJ1nrRJsbUjGYtrQLt0KDJJEkE7xIAJEwAZgiaj8VcvO+ZrZGW2oOwIWBqVnl66RtVw4lwVwrutrMU0XLlbMgJI0aMpG8HqB51nKcFFoMM3eXG5y+vOcrRcMnQwT47nxrGWPbVaxy/4lsHjCwJVYABZths2WT46/gaf4XGmdgCQvgCZOUA/hrURhVJjDkBWNjFKIObNkA6bH4h9KfcKxDDugid7OFt22AGu08w6akRFY/ON9ddHtXYtcuXLAV4VI+IlQRoJJOkb60qvaFD3gCAG2oLAqsnU/DHxEeHnU/gewV1wDeNoN3SLBXNMb5ttZg+WtRV3AtbuG3iGClAckSBE6MCRqD57R1p/lpmZ7J+/s5lrBLKMwlVJiTET100G9K2OLFrptaC4LefKWWcvU6EjT86du7vsVAA+LmMnTKAQZC6nqaiTw57Tm6luXK6s1xgwk6hNhOpkTrIpfnD6q57Qcf8AdLaXL/KruUBHNzASRyzFVbEe0jDn95v9rfnS/tkxly7ZssxUWxfAVApDKe7M5iTr8qyaKtjwYWbTvLlKuXabtZav4draEkl0OxGxk1TqKKvhhMZqI55XK7oooorbAooooApzw1yt5CFZiLikKsZiZ0CyrCfVT6U2p9wOyXxNlRqWxFsAaxOYfw6/SgLF2r4leu4Zc+EuWFW/YGe4FBZgl6IiymrDMWOo5FgDrT6v/tA4eLeGQpkyvesl8puGWyXspGdiAsFojf5VQDQdeGvrE8NV2hgrLkWBzfFAgkgwI6aV8nGvpXuL8gW7dsESQwuEhDocyuQ0eYyjpU828E5ew6h4e3JA0Y5Yb0Ekn6Vy0rzTAGoUaaeGp1HpFMMLgrltVHeoCWZmKRlOY7knUknXSPDzpB8fDMoIbK7AsRrEDQGdB0qO1NH3H+3S2QFNm7eYvtaIzquvNrCj0monF9vMLaUNeGOSQSFKAz/qSQPmajuMcd6KPkPPaabYXiHNNwSpEEHYHw/740utroWs8TYKz2bIsd5bGZnBYwRoWhgJifGqvjeDW7igW3tuwtlGIIMWyZOVR0nSNxA8amuHYuxcCoqrl7rMpbUak6R0j/ipm1ghE5UM+CgSPUb0/JeFAv8AYyzcXIztmQOVfnzDvCC2hJ8BpPzFXTs/gTYyMStzLIWECZQJMRJkxCjaNd6fiyqAfChjYR9KguPdrB3Zt2rnNm3RWcrHhlGh6UEmHxV94dMTYCsSVzWWmPD+81MU27Yg3MKodw7i6CpVQoPK2mpaNOvlWY46290y6XmgmDcUnfwzXBHyAqZ4TjbmTu74dkzyp52K6R0DQI6T1otOQYbFzMslsqFAOkQRqZAg9PDevcRg7ygst5mMW4DBSpAOxBBiZOo8Kf4XgHIEttmDH4jpsdBpsN1iQalxwwOnOoGbKwA3kA6nXppp61nTVsZ57VbVz3TDu7JlOIPKqxDFCSZ66CNqy6tW9r1kphbK6iMY+8TqhgwNhWU10cfq58/IoooqjAooooAooooApxw7E93dR87JlcHMqq7L5hWIDHyJFN6kuzTIMZhzcYooxVmWBAyjMNcx+GP4um/SgJztl2YxOEtIbl5btlmsonKUfkR2tnIwnKFdhmBIloqo1dO3F609suzYVsR70gnDszEobbG4LhJOfK3dgOdTLeFUug68NfVlu2uQhVDHNzBiSJy7GZnSvlM19Z8lq2FQd3oFXSVBO2k661PNvA2xx7u0zkwESSABB00APQTWaPxNjfa3MZrgB9FksfnVx7RcdTugrMXyMc5VTkd10YDwAPielZjwe8bl52Mn89ZI+sD51C91p2WSzhgRMHmY+QjxrwwDl6lz6SNx91dYd4YLuFWD5t1M1H8Wflb0zDxkan7qnFHnDeI/ZL0KWrh9QSAo9AdauPBeK3EwVmDP2R1O8zppNZ3we8Mt19znAHqBKgnwBbNVy4bxC1Zwdt20C21B8WMnlHnoapeyflx2m7T3lGQBC7LrMwimN/GddPI6eFRu8RutBa++x0T7Nd9IA2086Q492g7x2b4QTsOgAgCPQD6UxtXZPoP+xWpj2Zt7pLMQZFy4D/nM0/4djXJyl2PgTDa+GoO9Q1sEnwp2qaUrDi78L44bc5xbYLbLKQsMIInxkx6bVNvjiWWBIdXYR4+B+s1QreKClGacp0b0IKn9flU9Zw+JUd4VztICnTLEfEAd9gZJ+lYaV72u2h7vZcADPinOgiYXxPxRtO1ZZWje1Gy3c2XcvJvsOZidCkwFJOUSOlZzXTx+rnz8iiiiqMCiiigCiiigCpXsmG9+wxRQ7DF2WClsoJVw2rQco01MH0qKpTD4hkdXQlWR1ZWG4ZTII8wdaAvfbfF4h8Db766Lyd5hIPeu7QqYsJeKuNO/XM0zI7kAz0oFSHE+0GIxAi9dZx3meDAXNlCSFEAQoAHhrG5mPoN4a+pOLXD3TEictvOBOmZdREdZFfLZr6c4tiVFpxpJtkbTpHjNS5FONS+H9mcRiWUXnaxhu7QkBgXumJ005ZnU/wDFJcc4dbwdy3bw6EDuZ1YsQS7EmTqdatlrHkWkVeb9nSf9o03qo8a+1xJBPwqqg7g5R4HbUn6VHaujQXmMEBtFM6yPXyNMruMDL4MpCmfOYBPSenjT/FXpS5ljRQSs9FIb8jUVxN1YGArcpGkiU6qfEfhSxOobBcRFrvl6BpHqeUAnpt86bPxcugV2MKzkL05jJI85n6+VP+DZLjXbLyWv2VtqYk51bMrGOoH4Ur2b4C6YpreIw2cAalhyiDoyluVp9at2ndLveyuPfzVJcOJJrvtVBx10AABSgAAAAGRTsNOtOcCgCwOu9O3sUnc+sil1MUiqwKVs3PWpVWO8cfsR5Xo+TCY+o++rfwksbNpmkTaU+cARPloKgeFBbhNq4JVoO+kqcwn1q22+JMoyhE8hlU6eAJGlYt+GpftVUe6Wddfej0gx3ZisvrTfam5OFsyAP2pjpEfAfACsyrp4/VDk9hRRRVExRRRQBRRRQBRRR+lAFFSvaDhtuyyhJErqrSSsRu0AGddBMRvrUVSN4a+ieI3Mqtzhvsn08OSdetfOxr6ExFpri3AAJNpgANSTBEydBPnG1S5fivGa2rqZE3MJbMCQQYWdJ1+6qziXi+5nX7QwdOug8vvqxWcVlCQACLaDQE/u7mTB60xv9zZcZjka6W1Y8hYanK2wmdj5+Fc6yuW7pCXVYQXtqojxYgE+ehpbE2QwkakSJ1FddpOMo9/D4bDspAupmurBGZpTLPWCdT6U4fhLWuUc5PVRCwOsk9a3ezMQFrDtavWrxHKcQts6xOcEEz08Z8qulmwADqxAUbRlmekjT5DxqI4/dsix3a3Ea6rW7mReZiUYNoBtpIp1iWXNuGmfhUxoT0Db0ZbsPHUUTiXPi7569+49Apy7/Kn2HTTp9R4UjdwhuY9rS/FdvlQToAXGaT6a1fLnspKW0b3iSVEgW4AOQsYObaRVbUoqgkDp9RXdt4HQfOrze9kiC0X94uFu5zgZUicswfLen+B9kNgqrPfvEyZy5APKJUms+WlFwmKVXRsw0YTJ6TrrVnZoj96R6T6Hy/OpkexrDR/f35nf7P6xlqExSdzceyYBtsyg/vMBsSJ6iNQOtTyx03jltU/aTcnDWvD3k6nc8hrO60D2ik+72t/8S28fwVn9X4vVDk9hRRRVUxRRRQBRRRQBR+lFH6UBYO12JR3QoQwytzBSAW5ZAJPNEDaq/Vj7Y38xs5TK92zg8sktlzE5ZHQdarlKeDrw1v1+wuW4RJOVjI8YMVgJresRhdHZwNUbLuJOWfnFR5vivF9c272W2hBiLaA9CTlEa9fSozj2EW7YIIgqQwnUsZ2H30tfdyiqpb+6QSHIA0EAkdfPSvcMptkZlNxdJ2LKQDzDQeXhv61Bb4pnaTg5IQKsFgAfVoA/LWvcPwJe/vKyiO/YgEdCT4eX4VM9qMIWUTKjoARr4FjEgR0++rHwPCqJM8xJBYDzI2jaetb6rpnp77QOH7P27DlkgsU5hoCmbx1kT6V5ibvdmddcygqZjbVtB9NKf8Ww9pWAS2gYGSWyiQTrt+ZqFe+NcryoGWAcomOpkHTfrS8n4Q1i5/5vbJJP7Xb9Z7sAflW/YjDciJMHu3+RCZZj1NYDgso4jhySDN9dtRzAqo8jm/GvoVm+09EqtTjzCHNh1zQT3Kg+BIEH76X4cSLaqd8ig+oEGmfD0HcIsf8AtgH6TT60kTHXUfpSB3FZv25sJbxRZgYuWVeQAZZZUyI9Na0VHqke1LBzZtXpjI7I2ukXI1P+pR9aMpuDG92UdvLmaxbMsf2g6n4fgO1Uarl21n3e3IOt4mdIIydKptU4/Vjk9hRRRVExRRRQBRRRQBR+lFH6UBYu2tzNctExJsAkAhgNdpgH6iq7Vg7XWWDpmuNc5COZQMpGWQGAAuCTvA8Ndar9KeDrw1uWLecs8vMsHUgmYIM1hprcnvKGiDOY9esTsBPzqPN8W4vprdusEUEBuTUMJAIA1J6np8qSFwO2V1GbeASdQfOuL7tMABlZZz5iICg6FV/KPSmdrGBGXUAZ0n5nU7bR1/SoaVOuKWSwG4IH7oMA7zrP3j61O9mXzYa2zEmUBPqZ1FQN7idnI321o6GSHn7ug/GpTsbjQ+FUqSUVbiAQATlaM0dJp67DttEdpnC3AzKZUEzpmIB+GNo8R5jaoK9jsmmcFuYEnXrodRv56zPSrFesi6zu4CAIV54AkqfSYNVYXAdLmXmA2Cz0kkgx6R51vFmurHC3bF4QoAxTF2QxUg6C4hDH763hzPef5T99YdwELZxeGMmDibQ3DfFIXbb4hI/CK3BD8X+YVqsQvhtBAEbR5/8Adqd5dKYLfjUdKWt8QVtjQKci5UX2twve4K8o3FssNYMrzflTtsRXjnMCDsVIj1Ea0B869sca1y3bllYC5AK/5TrvVTq19sHJtpMaXmX5quv4j6VVKrh6p5+RRRRW2BRRRQBRRRQBR+lFBoCw9sMuazkbMvcaNywddwFAEfKq9Ut2k4umIdGQOMtvKc0TvpEdKiaU8HQa2e9dbmlSIn94az940g1i5rXLuPzaI2bSfh0gwZ12261Hm+K8X0yxN2G0ERuUnU+fjUdjk7wENzztMg76mPHz8qc96ZkZRBJ25iJ0OX8vWorE3BIJG+n/ACD0102IrEimVRt3hiamQIEwTqfmPnU9wvtBgrGDCK9wYh1YXCFzLqCQpXQMg20IPNvUbfdSIzBWJIPXaeY66GY0GlcYjAAZtVYgAec67+Gx+tU/1P8AxHvcS84lGtJrAnP4bFhrtrrqWNLPnVdCxXxmSCsx/k1PjTkklcuQKQVKTmiOqq2wGx+dN7m0khZ3MnWB4Rt+opkTuXcoV0GRwTDTmJZSDmGggjT671eMD7ZnVWF7DqzQsFHIE7GeU+ulUZ1UjVtMoObKWJ130/M9d6ZhhtAYnaTB18pj6+FPUpb01rhvtlw7hheRrBGxWbqn7gQfUU4u+1bAwD3l1mJ1i0V9N/pWPYRNz1Ck6xt1Ov4VzcuQuWc3NO2xAOgPnNHRB1Vr/wD4t4aJWziHIUEA5F1OhE5unUgEVxa9qV+5lKWbSKTBBZrjTp4BfpHSsjsMNNM0AzBA+hgxU1g8zZlCgFQMoK8xiYXQ8uh0333rNxkOXZbtmHe2t0sCGxNwkZcpzuMxO+o/WqlVj4/a/Z7bZQM10SQZU8h1B+X4VXK3h4Zz8iiiitsCiiigCiiigCiiigCKKKKADWi4/EoSWBQzr8Sj0EDfWs6rysZY7axy0uuIxYcSTGhHxCI1mOad/KKQ94GumhDdUJMaSTIqpUUdDXWsxsq4aAICQGYroNxoCJNe3743DKyLlAVteh2nUjRvCqvFEUdJdSxXrwKTy6ga6aMPKdfUxvXuCuqrjMudQAxXMqmZBU5oOxExt41XaKfSXUulrtTbls2FQluZgHAUnm2GTQcx6mucN2itKHRsOrIbxcWzcTKEaSVz93J5jI02gdJNNoo0NreOJWIAODsKSTDG4sAqscwyagkzGmseFJf2xYZ7cYS3by3lucrjWFIVTyjTMVOp1yx1mqrRT0W11/teznDNhrTDMYBuDQEscgYWxpOWJGgUjXNo8wXF7CqGGFssoPW4oaMoHNKamZO3Ws+ivIpdOz2sXaK6rWUhjK3CuTNmC8u4+7Wq9RRTk1Ct2KKKKZCiiigCiii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12776"/>
            <a:ext cx="314077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597" y="4869160"/>
            <a:ext cx="2623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Джулия </a:t>
            </a:r>
            <a:r>
              <a:rPr lang="ru-RU" b="1" dirty="0" err="1" smtClean="0"/>
              <a:t>Алварес</a:t>
            </a:r>
            <a:endParaRPr lang="ru-RU" b="1" dirty="0" smtClean="0"/>
          </a:p>
          <a:p>
            <a:pPr algn="ctr"/>
            <a:r>
              <a:rPr lang="ru-RU" b="1" dirty="0" smtClean="0"/>
              <a:t>1937-2012</a:t>
            </a:r>
          </a:p>
          <a:p>
            <a:pPr algn="ctr"/>
            <a:r>
              <a:rPr lang="ru-RU" b="1" dirty="0" smtClean="0"/>
              <a:t>Посол Доминиканской Республики в ООН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7624" y="332656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«</a:t>
            </a:r>
            <a:r>
              <a:rPr lang="ru-RU" sz="3200" b="1" dirty="0" smtClean="0">
                <a:latin typeface="+mn-lt"/>
              </a:rPr>
              <a:t>Посол по вопросам старения»</a:t>
            </a:r>
            <a:endParaRPr lang="ru-RU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293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2132856"/>
            <a:ext cx="7416824" cy="20621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На пути к разработке международного </a:t>
            </a:r>
            <a:r>
              <a:rPr lang="ru-RU" sz="3200" b="1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юридически обязывающего</a:t>
            </a:r>
            <a:r>
              <a:rPr lang="ru-RU" sz="32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документа по старению? </a:t>
            </a:r>
            <a:endParaRPr lang="ru-RU" sz="32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4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611560" y="1700808"/>
            <a:ext cx="8064896" cy="4284827"/>
          </a:xfrm>
          <a:prstGeom prst="rect">
            <a:avLst/>
          </a:prstGeom>
          <a:solidFill>
            <a:srgbClr val="00B0F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  <a:defRPr/>
            </a:pPr>
            <a:endParaRPr lang="ru-RU" sz="2000" b="1" dirty="0" smtClean="0"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sz="2000" b="1" dirty="0" smtClean="0">
                <a:latin typeface="Palatino Linotype" panose="02040502050505030304" pitchFamily="18" charset="0"/>
                <a:cs typeface="Arial" panose="020B0604020202020204" pitchFamily="34" charset="0"/>
              </a:rPr>
              <a:t>28. </a:t>
            </a:r>
            <a:r>
              <a:rPr lang="ru-RU" sz="2000" b="1" i="1" dirty="0" smtClean="0">
                <a:latin typeface="Palatino Linotype" panose="02040502050505030304" pitchFamily="18" charset="0"/>
                <a:cs typeface="Arial" panose="020B0604020202020204" pitchFamily="34" charset="0"/>
              </a:rPr>
              <a:t>Постановляет</a:t>
            </a:r>
            <a:r>
              <a:rPr lang="ru-RU" sz="2000" b="1" dirty="0" smtClean="0">
                <a:latin typeface="Palatino Linotype" panose="02040502050505030304" pitchFamily="18" charset="0"/>
                <a:cs typeface="Arial" panose="020B0604020202020204" pitchFamily="34" charset="0"/>
              </a:rPr>
              <a:t> учредить </a:t>
            </a:r>
            <a:r>
              <a:rPr lang="ru-RU" sz="2000" b="1" u="sng" dirty="0" smtClean="0">
                <a:latin typeface="Palatino Linotype" panose="02040502050505030304" pitchFamily="18" charset="0"/>
                <a:cs typeface="Arial" panose="020B0604020202020204" pitchFamily="34" charset="0"/>
              </a:rPr>
              <a:t>рабочую группу открытого состава</a:t>
            </a:r>
            <a:r>
              <a:rPr lang="ru-RU" sz="2000" b="1" dirty="0" smtClean="0">
                <a:latin typeface="Palatino Linotype" panose="02040502050505030304" pitchFamily="18" charset="0"/>
                <a:cs typeface="Arial" panose="020B0604020202020204" pitchFamily="34" charset="0"/>
              </a:rPr>
              <a:t> (...)  </a:t>
            </a:r>
            <a:r>
              <a:rPr lang="ru-RU" sz="2000" b="1" dirty="0">
                <a:latin typeface="Palatino Linotype" panose="02040502050505030304" pitchFamily="18" charset="0"/>
                <a:cs typeface="Arial" panose="020B0604020202020204" pitchFamily="34" charset="0"/>
              </a:rPr>
              <a:t>для усиления защиты прав </a:t>
            </a:r>
            <a:r>
              <a:rPr lang="ru-RU" sz="2000" b="1" dirty="0" smtClean="0">
                <a:latin typeface="Palatino Linotype" panose="02040502050505030304" pitchFamily="18" charset="0"/>
                <a:cs typeface="Arial" panose="020B0604020202020204" pitchFamily="34" charset="0"/>
              </a:rPr>
              <a:t>человека для </a:t>
            </a:r>
            <a:r>
              <a:rPr lang="ru-RU" sz="2000" b="1" dirty="0">
                <a:latin typeface="Palatino Linotype" panose="02040502050505030304" pitchFamily="18" charset="0"/>
                <a:cs typeface="Arial" panose="020B0604020202020204" pitchFamily="34" charset="0"/>
              </a:rPr>
              <a:t>пожилых людей </a:t>
            </a:r>
            <a:r>
              <a:rPr lang="ru-RU" sz="2000" b="1" dirty="0" smtClean="0">
                <a:latin typeface="Palatino Linotype" panose="02040502050505030304" pitchFamily="18" charset="0"/>
                <a:cs typeface="Arial" panose="020B0604020202020204" pitchFamily="34" charset="0"/>
              </a:rPr>
              <a:t>посредством рассмотрения </a:t>
            </a:r>
            <a:r>
              <a:rPr lang="ru-RU" sz="2000" b="1" dirty="0">
                <a:latin typeface="Palatino Linotype" panose="02040502050505030304" pitchFamily="18" charset="0"/>
                <a:cs typeface="Arial" panose="020B0604020202020204" pitchFamily="34" charset="0"/>
              </a:rPr>
              <a:t>существующей международной системы прав человека </a:t>
            </a:r>
            <a:r>
              <a:rPr lang="ru-RU" sz="2000" b="1" dirty="0" smtClean="0">
                <a:latin typeface="Palatino Linotype" panose="02040502050505030304" pitchFamily="18" charset="0"/>
                <a:cs typeface="Arial" panose="020B0604020202020204" pitchFamily="34" charset="0"/>
              </a:rPr>
              <a:t>для пожилых людей</a:t>
            </a:r>
            <a:r>
              <a:rPr lang="ru-RU" sz="2000" b="1" dirty="0">
                <a:latin typeface="Palatino Linotype" panose="02040502050505030304" pitchFamily="18" charset="0"/>
                <a:cs typeface="Arial" panose="020B0604020202020204" pitchFamily="34" charset="0"/>
              </a:rPr>
              <a:t>, выявления возможных пробелов и определения наилучших путей их </a:t>
            </a:r>
            <a:r>
              <a:rPr lang="ru-RU" sz="2000" b="1" dirty="0" smtClean="0">
                <a:latin typeface="Palatino Linotype" panose="02040502050505030304" pitchFamily="18" charset="0"/>
                <a:cs typeface="Arial" panose="020B0604020202020204" pitchFamily="34" charset="0"/>
              </a:rPr>
              <a:t>устранения</a:t>
            </a:r>
            <a:r>
              <a:rPr lang="ru-RU" sz="2000" b="1" dirty="0">
                <a:latin typeface="Palatino Linotype" panose="02040502050505030304" pitchFamily="18" charset="0"/>
                <a:cs typeface="Arial" panose="020B0604020202020204" pitchFamily="34" charset="0"/>
              </a:rPr>
              <a:t>, в том числе путем рассмотрения, при необходимости, вопроса </a:t>
            </a:r>
            <a:r>
              <a:rPr lang="ru-RU" sz="2000" b="1" dirty="0" smtClean="0">
                <a:latin typeface="Palatino Linotype" panose="02040502050505030304" pitchFamily="18" charset="0"/>
                <a:cs typeface="Arial" panose="020B0604020202020204" pitchFamily="34" charset="0"/>
              </a:rPr>
              <a:t>о целесообразности </a:t>
            </a:r>
            <a:r>
              <a:rPr lang="ru-RU" sz="2000" b="1" u="sng" dirty="0">
                <a:latin typeface="Palatino Linotype" panose="02040502050505030304" pitchFamily="18" charset="0"/>
                <a:cs typeface="Arial" panose="020B0604020202020204" pitchFamily="34" charset="0"/>
              </a:rPr>
              <a:t>разработки дополнительных документов и </a:t>
            </a:r>
            <a:r>
              <a:rPr lang="ru-RU" sz="2000" b="1" u="sng" dirty="0" smtClean="0">
                <a:latin typeface="Palatino Linotype" panose="02040502050505030304" pitchFamily="18" charset="0"/>
                <a:cs typeface="Arial" panose="020B0604020202020204" pitchFamily="34" charset="0"/>
              </a:rPr>
              <a:t>мер</a:t>
            </a:r>
            <a:r>
              <a:rPr lang="ru-RU" sz="2000" b="1" dirty="0" smtClean="0">
                <a:latin typeface="Palatino Linotype" panose="02040502050505030304" pitchFamily="18" charset="0"/>
                <a:cs typeface="Arial" panose="020B0604020202020204" pitchFamily="34" charset="0"/>
              </a:rPr>
              <a:t> (...);</a:t>
            </a:r>
          </a:p>
          <a:p>
            <a:pPr>
              <a:lnSpc>
                <a:spcPct val="120000"/>
              </a:lnSpc>
              <a:spcAft>
                <a:spcPts val="600"/>
              </a:spcAft>
              <a:defRPr/>
            </a:pPr>
            <a:endParaRPr lang="en-US" sz="2000" b="1" dirty="0" smtClean="0"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1403648" y="414407"/>
            <a:ext cx="7560840" cy="400110"/>
          </a:xfrm>
          <a:prstGeom prst="rect">
            <a:avLst/>
          </a:prstGeom>
          <a:solidFill>
            <a:srgbClr val="00B0F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Palatino Linotype" pitchFamily="18" charset="0"/>
              </a:rPr>
              <a:t>Генеральная ассамблея ООН</a:t>
            </a:r>
            <a:r>
              <a:rPr lang="en-US" sz="2000" b="1" dirty="0" smtClean="0">
                <a:solidFill>
                  <a:schemeClr val="tx1"/>
                </a:solidFill>
                <a:latin typeface="Palatino Linotype" pitchFamily="18" charset="0"/>
              </a:rPr>
              <a:t>, 65</a:t>
            </a:r>
            <a:r>
              <a:rPr lang="ru-RU" sz="2000" b="1" dirty="0" smtClean="0">
                <a:solidFill>
                  <a:schemeClr val="tx1"/>
                </a:solidFill>
                <a:latin typeface="Palatino Linotype" pitchFamily="18" charset="0"/>
              </a:rPr>
              <a:t>-я</a:t>
            </a:r>
            <a:r>
              <a:rPr lang="ru-RU" sz="2000" b="1" baseline="300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Palatino Linotype" pitchFamily="18" charset="0"/>
              </a:rPr>
              <a:t>сессия</a:t>
            </a:r>
            <a:r>
              <a:rPr lang="en-US" sz="2000" b="1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en-US" sz="2000" b="1" dirty="0">
                <a:solidFill>
                  <a:schemeClr val="tx1"/>
                </a:solidFill>
                <a:latin typeface="Palatino Linotype" pitchFamily="18" charset="0"/>
              </a:rPr>
              <a:t>2010 </a:t>
            </a:r>
            <a:r>
              <a:rPr lang="en-US" sz="2000" b="1" dirty="0" smtClean="0">
                <a:solidFill>
                  <a:schemeClr val="tx1"/>
                </a:solidFill>
                <a:latin typeface="Palatino Linotype" pitchFamily="18" charset="0"/>
              </a:rPr>
              <a:t>– 2011</a:t>
            </a:r>
            <a:r>
              <a:rPr lang="ru-RU" sz="2000" b="1" dirty="0" smtClean="0">
                <a:solidFill>
                  <a:schemeClr val="tx1"/>
                </a:solidFill>
                <a:latin typeface="Palatino Linotype" pitchFamily="18" charset="0"/>
              </a:rPr>
              <a:t> г.г.</a:t>
            </a:r>
            <a:r>
              <a:rPr lang="en-US" sz="2000" b="1" dirty="0" smtClean="0">
                <a:solidFill>
                  <a:schemeClr val="tx1"/>
                </a:solidFill>
                <a:latin typeface="Palatino Linotype" pitchFamily="18" charset="0"/>
              </a:rPr>
              <a:t>      </a:t>
            </a:r>
            <a:endParaRPr lang="en-US" sz="2000" b="1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30729" name="Text Box 7"/>
          <p:cNvSpPr txBox="1">
            <a:spLocks noChangeArrowheads="1"/>
          </p:cNvSpPr>
          <p:nvPr/>
        </p:nvSpPr>
        <p:spPr bwMode="auto">
          <a:xfrm>
            <a:off x="973138" y="1111320"/>
            <a:ext cx="741680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000" b="1" dirty="0" smtClean="0">
                <a:latin typeface="Palatino Linotype" pitchFamily="18" charset="0"/>
                <a:cs typeface="+mn-cs"/>
              </a:rPr>
              <a:t>Выдержки из резолюции</a:t>
            </a:r>
            <a:r>
              <a:rPr lang="en-US" sz="2000" b="1" dirty="0" smtClean="0">
                <a:cs typeface="+mn-cs"/>
              </a:rPr>
              <a:t>:</a:t>
            </a:r>
            <a:endParaRPr lang="en-US" sz="2000" b="1" dirty="0">
              <a:cs typeface="+mn-cs"/>
            </a:endParaRPr>
          </a:p>
        </p:txBody>
      </p:sp>
      <p:pic>
        <p:nvPicPr>
          <p:cNvPr id="6" name="Picture 2" descr="Главная страница О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407"/>
            <a:ext cx="102870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12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463" y="1988840"/>
            <a:ext cx="8229600" cy="255454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 </a:t>
            </a:r>
            <a:r>
              <a:rPr lang="ru-RU" sz="3200" dirty="0" smtClean="0">
                <a:solidFill>
                  <a:schemeClr val="tx1"/>
                </a:solidFill>
                <a:latin typeface="Palatino Linotype" pitchFamily="18" charset="0"/>
              </a:rPr>
              <a:t>Рабочая группа открытого состава для усиления защиты прав человека для пожилых людей</a:t>
            </a:r>
          </a:p>
          <a:p>
            <a:pPr algn="ctr">
              <a:defRPr/>
            </a:pPr>
            <a:r>
              <a:rPr lang="ru-RU" sz="3200" dirty="0" smtClean="0">
                <a:solidFill>
                  <a:schemeClr val="tx1"/>
                </a:solidFill>
                <a:latin typeface="Palatino Linotype" pitchFamily="18" charset="0"/>
              </a:rPr>
              <a:t>(Рабочая </a:t>
            </a:r>
            <a:r>
              <a:rPr lang="ru-RU" sz="3200" dirty="0">
                <a:solidFill>
                  <a:schemeClr val="tx1"/>
                </a:solidFill>
                <a:latin typeface="Palatino Linotype" pitchFamily="18" charset="0"/>
              </a:rPr>
              <a:t>группа открытого </a:t>
            </a:r>
            <a:r>
              <a:rPr lang="ru-RU" sz="3200" dirty="0" smtClean="0">
                <a:solidFill>
                  <a:schemeClr val="tx1"/>
                </a:solidFill>
                <a:latin typeface="Palatino Linotype" pitchFamily="18" charset="0"/>
              </a:rPr>
              <a:t>состава по вопросам старения)</a:t>
            </a:r>
            <a:endParaRPr lang="en-US" sz="32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5040" y="5373216"/>
            <a:ext cx="8229465" cy="58477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  <a:latin typeface="Palatino Linotype" pitchFamily="18" charset="0"/>
              </a:rPr>
              <a:t>http://social.un.org/ageing-working-group/</a:t>
            </a:r>
          </a:p>
        </p:txBody>
      </p:sp>
      <p:pic>
        <p:nvPicPr>
          <p:cNvPr id="70664" name="Picture 8" descr="CS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5466" y="188640"/>
            <a:ext cx="2348615" cy="151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Главная страница ОО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496911"/>
            <a:ext cx="102870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74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85552"/>
            <a:ext cx="4495800" cy="1352896"/>
            <a:chOff x="152400" y="457200"/>
            <a:chExt cx="4495800" cy="1352896"/>
          </a:xfrm>
        </p:grpSpPr>
        <p:pic>
          <p:nvPicPr>
            <p:cNvPr id="10242" name="Picture 2" descr="C:\Users\Luda\Desktop\My Pictures OFFICE\UN logo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457200"/>
              <a:ext cx="1600200" cy="1352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905000" y="762000"/>
              <a:ext cx="274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Генеральная Ассамблея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52400" y="1438448"/>
            <a:ext cx="18993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+mn-lt"/>
              </a:rPr>
              <a:t>Шестьдесят седьмая сессия Пункты повестки дня </a:t>
            </a:r>
            <a:r>
              <a:rPr lang="en-US" sz="1600" dirty="0" smtClean="0">
                <a:latin typeface="+mn-lt"/>
              </a:rPr>
              <a:t>27 </a:t>
            </a:r>
            <a:r>
              <a:rPr lang="en-US" sz="1600" dirty="0">
                <a:latin typeface="+mn-lt"/>
              </a:rPr>
              <a:t>(b) and (c) </a:t>
            </a:r>
          </a:p>
          <a:p>
            <a:r>
              <a:rPr lang="en-US" sz="1600" dirty="0" smtClean="0">
                <a:latin typeface="+mn-lt"/>
              </a:rPr>
              <a:t> </a:t>
            </a:r>
            <a:endParaRPr lang="en-US" sz="16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0" y="1844824"/>
            <a:ext cx="70829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+mn-lt"/>
              </a:rPr>
              <a:t>Резолюция, принятая Генеральной Ассамблеей </a:t>
            </a:r>
            <a:r>
              <a:rPr lang="en-US" sz="1600" b="1" dirty="0" smtClean="0">
                <a:latin typeface="+mn-lt"/>
              </a:rPr>
              <a:t>20 </a:t>
            </a:r>
            <a:r>
              <a:rPr lang="ru-RU" sz="1600" b="1" dirty="0" smtClean="0">
                <a:latin typeface="+mn-lt"/>
              </a:rPr>
              <a:t>декабря </a:t>
            </a:r>
            <a:r>
              <a:rPr lang="en-US" sz="1600" b="1" dirty="0" smtClean="0">
                <a:latin typeface="+mn-lt"/>
              </a:rPr>
              <a:t>2012</a:t>
            </a:r>
            <a:r>
              <a:rPr lang="ru-RU" sz="1600" b="1" dirty="0" smtClean="0">
                <a:latin typeface="+mn-lt"/>
              </a:rPr>
              <a:t> г.</a:t>
            </a:r>
            <a:r>
              <a:rPr lang="en-US" sz="1600" b="1" dirty="0" smtClean="0">
                <a:latin typeface="+mn-lt"/>
              </a:rPr>
              <a:t> </a:t>
            </a:r>
            <a:endParaRPr lang="en-US" sz="1600" b="1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9937" y="2673832"/>
            <a:ext cx="8850487" cy="1015663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1.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Постановляет, что Рабочая группа открытого состава по старению... рассмотрит предложения для 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международного юридического инструмента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по </a:t>
            </a:r>
            <a:r>
              <a:rPr lang="ru-RU" sz="2000" dirty="0" smtClean="0">
                <a:solidFill>
                  <a:schemeClr val="tx1"/>
                </a:solidFill>
              </a:rPr>
              <a:t>содействию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защите прав и достоинства людей пожилого возраста...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6406" y="4305048"/>
            <a:ext cx="8796901" cy="1323439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2. </a:t>
            </a:r>
            <a:r>
              <a:rPr lang="ru-RU" sz="2000" dirty="0" smtClean="0">
                <a:solidFill>
                  <a:schemeClr val="tx1"/>
                </a:solidFill>
              </a:rPr>
              <a:t>Призывает рабочую группу представить Генеральной Ассамблее как можно раньше... основные элементы для включения в </a:t>
            </a:r>
            <a:r>
              <a:rPr lang="ru-RU" sz="2000" b="1" dirty="0" smtClean="0">
                <a:solidFill>
                  <a:schemeClr val="tx1"/>
                </a:solidFill>
              </a:rPr>
              <a:t>международный юридический инструмент</a:t>
            </a:r>
            <a:r>
              <a:rPr lang="ru-RU" sz="2000" dirty="0" smtClean="0">
                <a:solidFill>
                  <a:schemeClr val="tx1"/>
                </a:solidFill>
              </a:rPr>
              <a:t> по содействию защите прав и достоинства людей пожилого возраста..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6406" y="5877272"/>
            <a:ext cx="3173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n-lt"/>
              </a:rPr>
              <a:t>(</a:t>
            </a:r>
            <a:r>
              <a:rPr lang="ru-RU" sz="1600" i="1" dirty="0" smtClean="0">
                <a:latin typeface="+mn-lt"/>
              </a:rPr>
              <a:t>Неофициальный перевод</a:t>
            </a:r>
            <a:r>
              <a:rPr lang="ru-RU" sz="1600" dirty="0" smtClean="0">
                <a:latin typeface="+mn-lt"/>
              </a:rPr>
              <a:t>)</a:t>
            </a:r>
            <a:endParaRPr lang="ru-RU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466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85552"/>
            <a:ext cx="6075784" cy="1352896"/>
            <a:chOff x="152400" y="457200"/>
            <a:chExt cx="5985899" cy="1352896"/>
          </a:xfrm>
        </p:grpSpPr>
        <p:pic>
          <p:nvPicPr>
            <p:cNvPr id="10242" name="Picture 2" descr="C:\Users\Luda\Desktop\My Pictures OFFICE\UN logo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457200"/>
              <a:ext cx="1600200" cy="1352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905000" y="762000"/>
              <a:ext cx="42332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Генеральная Ассамблея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52400" y="1447253"/>
            <a:ext cx="54997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1400" b="1" dirty="0" smtClean="0">
                <a:latin typeface="Times New Roman" pitchFamily="18" charset="0"/>
              </a:rPr>
              <a:t>Совет по правам человека</a:t>
            </a:r>
            <a:endParaRPr lang="en-US" altLang="en-US" sz="1400" dirty="0">
              <a:latin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1400" b="1" dirty="0" smtClean="0">
                <a:latin typeface="Times New Roman" pitchFamily="18" charset="0"/>
              </a:rPr>
              <a:t>Двадцать четвёртая сессия</a:t>
            </a:r>
            <a:endParaRPr lang="en-US" altLang="en-US" sz="1400" dirty="0">
              <a:latin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1400" dirty="0" smtClean="0">
                <a:latin typeface="Times New Roman" pitchFamily="18" charset="0"/>
              </a:rPr>
              <a:t>Пункт 3 повестки дня</a:t>
            </a:r>
            <a:endParaRPr lang="en-US" altLang="en-US" sz="1400" dirty="0">
              <a:latin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1400" b="1" dirty="0">
                <a:latin typeface="Times New Roman" pitchFamily="18" charset="0"/>
              </a:rPr>
              <a:t>Поощрение и защита всех прав человека, гражданских, политических, экономических, социальных и культурных прав, включая право на развитие</a:t>
            </a:r>
            <a:endParaRPr lang="en-US" altLang="en-US" sz="1400" dirty="0"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11760" y="2832248"/>
            <a:ext cx="6109270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i="1" dirty="0" smtClean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</a:rPr>
              <a:t>Совет по правам человека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,</a:t>
            </a: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... 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5.	</a:t>
            </a: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</a:rPr>
              <a:t>Постановляет назначить…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Независимого эксперта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по вопросу об осуществлении всех прав человека пожилых людей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…</a:t>
            </a:r>
            <a:endParaRPr lang="en-US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484735"/>
              </p:ext>
            </p:extLst>
          </p:nvPr>
        </p:nvGraphicFramePr>
        <p:xfrm>
          <a:off x="6228184" y="1429675"/>
          <a:ext cx="2286000" cy="1263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6000"/>
              </a:tblGrid>
              <a:tr h="126365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GB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сентября 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>
                    <a:noFill/>
                  </a:tcPr>
                </a:tc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5"/>
            <a:ext cx="189547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11760" y="4860622"/>
            <a:ext cx="61092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мае 2014 года Совет по правам человека назначил г-жу Росу </a:t>
            </a:r>
            <a:r>
              <a:rPr lang="ru-RU" dirty="0" err="1"/>
              <a:t>Корнфельд-Матте</a:t>
            </a:r>
            <a:r>
              <a:rPr lang="ru-RU" dirty="0"/>
              <a:t> первым Независимым экспертом по вопросу об осуществлении всех прав человека пожилых людей.</a:t>
            </a:r>
          </a:p>
        </p:txBody>
      </p:sp>
    </p:spTree>
    <p:extLst>
      <p:ext uri="{BB962C8B-B14F-4D97-AF65-F5344CB8AC3E}">
        <p14:creationId xmlns:p14="http://schemas.microsoft.com/office/powerpoint/2010/main" val="181803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85552"/>
            <a:ext cx="5355704" cy="1352896"/>
            <a:chOff x="152400" y="457200"/>
            <a:chExt cx="5355704" cy="1352896"/>
          </a:xfrm>
        </p:grpSpPr>
        <p:pic>
          <p:nvPicPr>
            <p:cNvPr id="10242" name="Picture 2" descr="C:\Users\Luda\Desktop\My Pictures OFFICE\UN logo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457200"/>
              <a:ext cx="1600200" cy="1352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905000" y="762000"/>
              <a:ext cx="36031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Генеральная Ассамблея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15616" y="1628800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2014, 2015, 2016, 2017</a:t>
            </a:r>
            <a:r>
              <a:rPr lang="ru-RU" sz="4000" dirty="0" smtClean="0"/>
              <a:t>, 2018</a:t>
            </a:r>
            <a:r>
              <a:rPr lang="en-US" sz="4000" dirty="0" smtClean="0"/>
              <a:t>…</a:t>
            </a:r>
            <a:endParaRPr lang="en-GB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187624" y="2996952"/>
            <a:ext cx="6408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/>
              <a:t>В законодательных документах ООН юридически обязывающий документ по старению не упоминается</a:t>
            </a:r>
            <a:r>
              <a:rPr lang="en-US" sz="3600" i="1" dirty="0" smtClean="0"/>
              <a:t>…</a:t>
            </a:r>
            <a:endParaRPr lang="en-GB" sz="3600" i="1" dirty="0"/>
          </a:p>
        </p:txBody>
      </p:sp>
    </p:spTree>
    <p:extLst>
      <p:ext uri="{BB962C8B-B14F-4D97-AF65-F5344CB8AC3E}">
        <p14:creationId xmlns:p14="http://schemas.microsoft.com/office/powerpoint/2010/main" val="323686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3933056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Palatino Linotype" panose="02040502050505030304" pitchFamily="18" charset="0"/>
              </a:rPr>
              <a:t>…</a:t>
            </a:r>
            <a:r>
              <a:rPr lang="ru-RU" sz="2400" dirty="0">
                <a:latin typeface="Palatino Linotype" panose="02040502050505030304" pitchFamily="18" charset="0"/>
              </a:rPr>
              <a:t> единого мнения по вопросу о необходимости разработки нового юридически обязательного инструмента, посвященного исключительно правам пожилых людей, до сих пор </a:t>
            </a:r>
            <a:r>
              <a:rPr lang="ru-RU" sz="2400" dirty="0" smtClean="0">
                <a:latin typeface="Palatino Linotype" panose="02040502050505030304" pitchFamily="18" charset="0"/>
              </a:rPr>
              <a:t>нет</a:t>
            </a:r>
            <a:r>
              <a:rPr lang="en-US" sz="2400" dirty="0" smtClean="0">
                <a:latin typeface="Palatino Linotype" panose="02040502050505030304" pitchFamily="18" charset="0"/>
              </a:rPr>
              <a:t>…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2400" y="85552"/>
            <a:ext cx="5427712" cy="1352896"/>
            <a:chOff x="152400" y="457200"/>
            <a:chExt cx="5427712" cy="1352896"/>
          </a:xfrm>
        </p:grpSpPr>
        <p:pic>
          <p:nvPicPr>
            <p:cNvPr id="4" name="Picture 2" descr="C:\Users\Luda\Desktop\My Pictures OFFICE\UN logo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457200"/>
              <a:ext cx="1600200" cy="1352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905000" y="762000"/>
              <a:ext cx="3675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Генеральная Ассамблея 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95536" y="1556604"/>
            <a:ext cx="51845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Рабочая группа открытого состава по проблемам старения</a:t>
            </a:r>
          </a:p>
          <a:p>
            <a:r>
              <a:rPr lang="ru-RU" sz="1400" b="1" dirty="0"/>
              <a:t>Восьмая рабочая сессия</a:t>
            </a:r>
          </a:p>
          <a:p>
            <a:r>
              <a:rPr lang="ru-RU" sz="1400" b="1" dirty="0"/>
              <a:t>Нью-Йорк, 5–7 июля 2017 года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611560" y="2536916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Palatino Linotype" panose="02040502050505030304" pitchFamily="18" charset="0"/>
              </a:rPr>
              <a:t>Доклад Рабочей группы открытого состава</a:t>
            </a:r>
          </a:p>
          <a:p>
            <a:pPr algn="ctr"/>
            <a:r>
              <a:rPr lang="ru-RU" sz="2400" b="1" dirty="0">
                <a:latin typeface="Palatino Linotype" panose="02040502050505030304" pitchFamily="18" charset="0"/>
              </a:rPr>
              <a:t>по проблемам старения о восьмой рабочей сессии</a:t>
            </a:r>
            <a:endParaRPr lang="en-GB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86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412776"/>
            <a:ext cx="64087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latin typeface="Palatino Linotype" panose="02040502050505030304" pitchFamily="18" charset="0"/>
              </a:rPr>
              <a:t>Прогресс в разработке юридически обязательного документа о правах пожилых людей идет медленно.</a:t>
            </a:r>
            <a:endParaRPr lang="en-GB" sz="2800" b="1" i="1" dirty="0" smtClean="0">
              <a:latin typeface="Palatino Linotype" panose="02040502050505030304" pitchFamily="18" charset="0"/>
            </a:endParaRPr>
          </a:p>
          <a:p>
            <a:endParaRPr lang="ru-RU" sz="2800" b="1" i="1" dirty="0" smtClean="0">
              <a:latin typeface="Palatino Linotype" panose="02040502050505030304" pitchFamily="18" charset="0"/>
            </a:endParaRPr>
          </a:p>
          <a:p>
            <a:r>
              <a:rPr lang="ru-RU" sz="2800" b="1" i="1" dirty="0" smtClean="0">
                <a:latin typeface="Palatino Linotype" panose="02040502050505030304" pitchFamily="18" charset="0"/>
              </a:rPr>
              <a:t>Но</a:t>
            </a:r>
            <a:r>
              <a:rPr lang="en-GB" sz="2800" b="1" i="1" dirty="0" smtClean="0">
                <a:latin typeface="Palatino Linotype" panose="02040502050505030304" pitchFamily="18" charset="0"/>
              </a:rPr>
              <a:t>… </a:t>
            </a:r>
            <a:endParaRPr lang="en-GB" sz="2800" b="1" i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43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88640"/>
            <a:ext cx="7776864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en-US" b="1" dirty="0" smtClean="0"/>
          </a:p>
          <a:p>
            <a:pPr algn="just"/>
            <a:r>
              <a:rPr lang="ru-RU" b="1" dirty="0" smtClean="0"/>
              <a:t>Права </a:t>
            </a:r>
            <a:r>
              <a:rPr lang="ru-RU" b="1" dirty="0"/>
              <a:t>человека</a:t>
            </a:r>
            <a:r>
              <a:rPr lang="ru-RU" dirty="0"/>
              <a:t> </a:t>
            </a:r>
            <a:r>
              <a:rPr lang="ru-RU" dirty="0" smtClean="0"/>
              <a:t>– </a:t>
            </a:r>
            <a:endParaRPr lang="en-US" dirty="0" smtClean="0"/>
          </a:p>
          <a:p>
            <a:pPr algn="just"/>
            <a:r>
              <a:rPr lang="en-US" dirty="0" smtClean="0"/>
              <a:t>- </a:t>
            </a:r>
            <a:r>
              <a:rPr lang="ru-RU" dirty="0" smtClean="0"/>
              <a:t>это </a:t>
            </a:r>
            <a:r>
              <a:rPr lang="ru-RU" dirty="0"/>
              <a:t>права, которыми </a:t>
            </a:r>
            <a:r>
              <a:rPr lang="ru-RU" dirty="0" smtClean="0"/>
              <a:t>наделены </a:t>
            </a:r>
            <a:r>
              <a:rPr lang="ru-RU" dirty="0"/>
              <a:t>все люди, согласно их </a:t>
            </a:r>
            <a:r>
              <a:rPr lang="ru-RU" dirty="0" smtClean="0"/>
              <a:t>человеческой природе</a:t>
            </a:r>
            <a:r>
              <a:rPr lang="ru-RU" dirty="0"/>
              <a:t>, независимо от </a:t>
            </a:r>
            <a:r>
              <a:rPr lang="ru-RU" i="1" dirty="0"/>
              <a:t>возраста</a:t>
            </a:r>
            <a:r>
              <a:rPr lang="ru-RU" dirty="0"/>
              <a:t>, </a:t>
            </a:r>
            <a:r>
              <a:rPr lang="ru-RU" dirty="0" smtClean="0"/>
              <a:t>гражданства</a:t>
            </a:r>
            <a:r>
              <a:rPr lang="ru-RU" dirty="0"/>
              <a:t>, национальной, расовой, </a:t>
            </a:r>
            <a:r>
              <a:rPr lang="ru-RU" dirty="0" smtClean="0"/>
              <a:t>этнической принадлежности</a:t>
            </a:r>
            <a:r>
              <a:rPr lang="ru-RU" dirty="0"/>
              <a:t>, языка, пола, </a:t>
            </a:r>
            <a:r>
              <a:rPr lang="ru-RU" dirty="0" smtClean="0"/>
              <a:t>сексуальной ориентации </a:t>
            </a:r>
            <a:r>
              <a:rPr lang="ru-RU" dirty="0"/>
              <a:t>или способностей. При </a:t>
            </a:r>
            <a:r>
              <a:rPr lang="ru-RU" dirty="0" smtClean="0"/>
              <a:t>соблюдении </a:t>
            </a:r>
            <a:r>
              <a:rPr lang="ru-RU" dirty="0"/>
              <a:t>этих неотъемлемых </a:t>
            </a:r>
            <a:r>
              <a:rPr lang="ru-RU" dirty="0" smtClean="0"/>
              <a:t>прав </a:t>
            </a:r>
            <a:r>
              <a:rPr lang="ru-RU" dirty="0"/>
              <a:t>люди </a:t>
            </a:r>
            <a:r>
              <a:rPr lang="ru-RU" dirty="0" smtClean="0"/>
              <a:t>могут жить </a:t>
            </a:r>
            <a:r>
              <a:rPr lang="ru-RU" dirty="0"/>
              <a:t>в достоинстве, равенстве и вне </a:t>
            </a:r>
            <a:r>
              <a:rPr lang="ru-RU" dirty="0" smtClean="0"/>
              <a:t>дискриминации.</a:t>
            </a:r>
            <a:endParaRPr lang="en-US" dirty="0" smtClean="0"/>
          </a:p>
          <a:p>
            <a:pPr algn="just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76032" y="2708920"/>
            <a:ext cx="7776864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en-US" b="1" dirty="0" smtClean="0"/>
          </a:p>
          <a:p>
            <a:pPr algn="just"/>
            <a:r>
              <a:rPr lang="ru-RU" b="1" dirty="0" smtClean="0"/>
              <a:t>Что </a:t>
            </a:r>
            <a:r>
              <a:rPr lang="ru-RU" b="1" dirty="0"/>
              <a:t>такое права пожилых людей?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В </a:t>
            </a:r>
            <a:r>
              <a:rPr lang="ru-RU" dirty="0"/>
              <a:t>статье 1 Всеобщей декларации о </a:t>
            </a:r>
            <a:r>
              <a:rPr lang="ru-RU" dirty="0" smtClean="0"/>
              <a:t>правах человека </a:t>
            </a:r>
            <a:r>
              <a:rPr lang="ru-RU" dirty="0"/>
              <a:t>говорится, что «</a:t>
            </a:r>
            <a:r>
              <a:rPr lang="ru-RU" i="1" dirty="0"/>
              <a:t>все люди </a:t>
            </a:r>
            <a:r>
              <a:rPr lang="ru-RU" i="1" dirty="0" smtClean="0"/>
              <a:t>рождаются </a:t>
            </a:r>
            <a:r>
              <a:rPr lang="ru-RU" i="1" dirty="0"/>
              <a:t>свободными и равными в </a:t>
            </a:r>
            <a:r>
              <a:rPr lang="ru-RU" i="1" dirty="0" smtClean="0"/>
              <a:t>своем достоинстве </a:t>
            </a:r>
            <a:r>
              <a:rPr lang="ru-RU" i="1" dirty="0"/>
              <a:t>и правах</a:t>
            </a:r>
            <a:r>
              <a:rPr lang="ru-RU" dirty="0"/>
              <a:t>».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Это </a:t>
            </a:r>
            <a:r>
              <a:rPr lang="ru-RU" dirty="0"/>
              <a:t>равенство </a:t>
            </a:r>
            <a:r>
              <a:rPr lang="ru-RU" dirty="0" smtClean="0"/>
              <a:t>не меняется </a:t>
            </a:r>
            <a:r>
              <a:rPr lang="ru-RU" dirty="0"/>
              <a:t>с возрастом: пожилые мужчины </a:t>
            </a:r>
            <a:r>
              <a:rPr lang="ru-RU" dirty="0" smtClean="0"/>
              <a:t>и женщины </a:t>
            </a:r>
            <a:r>
              <a:rPr lang="ru-RU" dirty="0"/>
              <a:t>имеют те же права, что и </a:t>
            </a:r>
            <a:r>
              <a:rPr lang="ru-RU" dirty="0" smtClean="0"/>
              <a:t>молодые.</a:t>
            </a:r>
            <a:endParaRPr lang="en-US" dirty="0" smtClean="0"/>
          </a:p>
          <a:p>
            <a:pPr algn="just"/>
            <a:endParaRPr lang="en-GB" dirty="0"/>
          </a:p>
        </p:txBody>
      </p:sp>
      <p:pic>
        <p:nvPicPr>
          <p:cNvPr id="2050" name="Picture 2" descr="Helping older people live full and secure li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182" y="5254552"/>
            <a:ext cx="238125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34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9973" y="3544770"/>
            <a:ext cx="8590705" cy="2597805"/>
            <a:chOff x="107504" y="481235"/>
            <a:chExt cx="8590705" cy="2597805"/>
          </a:xfrm>
        </p:grpSpPr>
        <p:sp>
          <p:nvSpPr>
            <p:cNvPr id="2" name="Rectangle 1"/>
            <p:cNvSpPr/>
            <p:nvPr/>
          </p:nvSpPr>
          <p:spPr>
            <a:xfrm>
              <a:off x="3059830" y="509568"/>
              <a:ext cx="3816425" cy="1015663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fontAlgn="base"/>
              <a:r>
                <a:rPr lang="ru-RU" sz="2000" b="1" i="1" dirty="0" smtClean="0">
                  <a:solidFill>
                    <a:schemeClr val="tx1"/>
                  </a:solidFill>
                </a:rPr>
                <a:t>Протокол </a:t>
              </a:r>
              <a:r>
                <a:rPr lang="ru-RU" sz="2000" b="1" i="1" dirty="0">
                  <a:solidFill>
                    <a:schemeClr val="tx1"/>
                  </a:solidFill>
                </a:rPr>
                <a:t>о правах пожилых </a:t>
              </a:r>
              <a:r>
                <a:rPr lang="ru-RU" sz="2000" b="1" i="1" dirty="0" smtClean="0">
                  <a:solidFill>
                    <a:schemeClr val="tx1"/>
                  </a:solidFill>
                </a:rPr>
                <a:t>людей </a:t>
              </a:r>
              <a:r>
                <a:rPr lang="ru-RU" sz="2000" b="1" dirty="0" smtClean="0">
                  <a:solidFill>
                    <a:schemeClr val="tx1"/>
                  </a:solidFill>
                </a:rPr>
                <a:t>к </a:t>
              </a:r>
              <a:r>
                <a:rPr lang="ru-RU" sz="2000" b="1" dirty="0">
                  <a:solidFill>
                    <a:schemeClr val="tx1"/>
                  </a:solidFill>
                </a:rPr>
                <a:t>Африканской хартии по правам человека и </a:t>
              </a:r>
              <a:r>
                <a:rPr lang="ru-RU" sz="2000" b="1" dirty="0" smtClean="0">
                  <a:solidFill>
                    <a:schemeClr val="tx1"/>
                  </a:solidFill>
                </a:rPr>
                <a:t>народов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pic>
          <p:nvPicPr>
            <p:cNvPr id="7170" name="Picture 2" descr="Image result for protocol on the rights of older persons in afric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481235"/>
              <a:ext cx="2781300" cy="1143001"/>
            </a:xfrm>
            <a:prstGeom prst="rect">
              <a:avLst/>
            </a:prstGeom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  <p:pic>
          <p:nvPicPr>
            <p:cNvPr id="7172" name="Picture 4" descr="Image result for protocol on the rights of older persons in afric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481235"/>
              <a:ext cx="1749945" cy="2136140"/>
            </a:xfrm>
            <a:prstGeom prst="rect">
              <a:avLst/>
            </a:prstGeom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  <p:sp>
          <p:nvSpPr>
            <p:cNvPr id="3" name="Rectangle 2"/>
            <p:cNvSpPr/>
            <p:nvPr/>
          </p:nvSpPr>
          <p:spPr>
            <a:xfrm>
              <a:off x="3059829" y="1590596"/>
              <a:ext cx="3816425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fontAlgn="base"/>
              <a:r>
                <a:rPr lang="ru-RU" b="1" dirty="0" smtClean="0">
                  <a:solidFill>
                    <a:schemeClr val="tx1"/>
                  </a:solidFill>
                </a:rPr>
                <a:t>Принят</a:t>
              </a:r>
              <a:r>
                <a:rPr lang="en-US" b="1" dirty="0" smtClean="0">
                  <a:solidFill>
                    <a:schemeClr val="tx1"/>
                  </a:solidFill>
                </a:rPr>
                <a:t>:</a:t>
              </a:r>
              <a:r>
                <a:rPr lang="ru-RU" b="1" dirty="0" smtClean="0">
                  <a:solidFill>
                    <a:schemeClr val="tx1"/>
                  </a:solidFill>
                </a:rPr>
                <a:t> </a:t>
              </a:r>
              <a:r>
                <a:rPr lang="ru-RU" dirty="0" smtClean="0">
                  <a:solidFill>
                    <a:schemeClr val="tx1"/>
                  </a:solidFill>
                </a:rPr>
                <a:t>31 января</a:t>
              </a:r>
              <a:r>
                <a:rPr lang="en-US" dirty="0" smtClean="0">
                  <a:solidFill>
                    <a:schemeClr val="tx1"/>
                  </a:solidFill>
                </a:rPr>
                <a:t> 2016</a:t>
              </a:r>
              <a:r>
                <a:rPr lang="ru-RU" dirty="0" smtClean="0">
                  <a:solidFill>
                    <a:schemeClr val="tx1"/>
                  </a:solidFill>
                </a:rPr>
                <a:t> г.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7504" y="2155710"/>
              <a:ext cx="6768751" cy="92333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tx1"/>
                  </a:solidFill>
                </a:rPr>
                <a:t>Общее число стран Африканского Союза</a:t>
              </a:r>
              <a:r>
                <a:rPr lang="en-US" dirty="0" smtClean="0">
                  <a:solidFill>
                    <a:schemeClr val="tx1"/>
                  </a:solidFill>
                </a:rPr>
                <a:t>: 55</a:t>
              </a:r>
            </a:p>
            <a:p>
              <a:r>
                <a:rPr lang="ru-RU" dirty="0" smtClean="0">
                  <a:solidFill>
                    <a:schemeClr val="tx1"/>
                  </a:solidFill>
                </a:rPr>
                <a:t>Число подписавших</a:t>
              </a:r>
              <a:r>
                <a:rPr lang="en-US" dirty="0" smtClean="0">
                  <a:solidFill>
                    <a:schemeClr val="tx1"/>
                  </a:solidFill>
                </a:rPr>
                <a:t>: </a:t>
              </a:r>
              <a:r>
                <a:rPr lang="ru-RU" dirty="0" smtClean="0">
                  <a:solidFill>
                    <a:schemeClr val="tx1"/>
                  </a:solidFill>
                </a:rPr>
                <a:t>12</a:t>
              </a:r>
              <a:endParaRPr lang="en-US" dirty="0" smtClean="0">
                <a:solidFill>
                  <a:schemeClr val="tx1"/>
                </a:solidFill>
              </a:endParaRPr>
            </a:p>
            <a:p>
              <a:r>
                <a:rPr lang="ru-RU" dirty="0" smtClean="0">
                  <a:solidFill>
                    <a:schemeClr val="tx1"/>
                  </a:solidFill>
                </a:rPr>
                <a:t>Число ратифицировавших</a:t>
              </a:r>
              <a:r>
                <a:rPr lang="en-US" dirty="0" smtClean="0">
                  <a:solidFill>
                    <a:schemeClr val="tx1"/>
                  </a:solidFill>
                </a:rPr>
                <a:t>: </a:t>
              </a:r>
              <a:r>
                <a:rPr lang="ru-RU" dirty="0" smtClean="0">
                  <a:solidFill>
                    <a:schemeClr val="tx1"/>
                  </a:solidFill>
                </a:rPr>
                <a:t>1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38109" y="116632"/>
            <a:ext cx="8268346" cy="2808312"/>
            <a:chOff x="155574" y="3501007"/>
            <a:chExt cx="8268346" cy="2808312"/>
          </a:xfrm>
        </p:grpSpPr>
        <p:sp>
          <p:nvSpPr>
            <p:cNvPr id="5" name="Rectangle 4"/>
            <p:cNvSpPr/>
            <p:nvPr/>
          </p:nvSpPr>
          <p:spPr>
            <a:xfrm>
              <a:off x="3851920" y="3501007"/>
              <a:ext cx="4572000" cy="1015663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r>
                <a:rPr lang="ru-RU" sz="2000" b="1" dirty="0">
                  <a:solidFill>
                    <a:schemeClr val="tx1"/>
                  </a:solidFill>
                </a:rPr>
                <a:t>МЕЖАМЕРИКАНСКАЯ КОНВЕНЦИЯ О ЗАЩИТЕ ПРАВ ЧЕЛОВЕКА ПОЖИЛЫХ ЛЮДЕЙ</a:t>
              </a:r>
            </a:p>
          </p:txBody>
        </p:sp>
        <p:pic>
          <p:nvPicPr>
            <p:cNvPr id="7174" name="Picture 6" descr="OAS 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4" y="3615010"/>
              <a:ext cx="3286125" cy="695325"/>
            </a:xfrm>
            <a:prstGeom prst="rect">
              <a:avLst/>
            </a:prstGeom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pic>
        <p:sp>
          <p:nvSpPr>
            <p:cNvPr id="6" name="Rectangle 5"/>
            <p:cNvSpPr/>
            <p:nvPr/>
          </p:nvSpPr>
          <p:spPr>
            <a:xfrm>
              <a:off x="360170" y="4653136"/>
              <a:ext cx="5904656" cy="64633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chemeClr val="tx1"/>
                  </a:solidFill>
                </a:rPr>
                <a:t>Принята</a:t>
              </a:r>
              <a:r>
                <a:rPr lang="en-US" b="1" dirty="0" smtClean="0">
                  <a:solidFill>
                    <a:schemeClr val="tx1"/>
                  </a:solidFill>
                </a:rPr>
                <a:t>:</a:t>
              </a:r>
              <a:r>
                <a:rPr lang="en-US" dirty="0">
                  <a:solidFill>
                    <a:schemeClr val="tx1"/>
                  </a:solidFill>
                </a:rPr>
                <a:t> Washington, D.C., United States of America. </a:t>
              </a:r>
              <a:r>
                <a:rPr lang="en-US" b="1" dirty="0">
                  <a:solidFill>
                    <a:schemeClr val="tx1"/>
                  </a:solidFill>
                </a:rPr>
                <a:t/>
              </a:r>
              <a:br>
                <a:rPr lang="en-US" b="1" dirty="0">
                  <a:solidFill>
                    <a:schemeClr val="tx1"/>
                  </a:solidFill>
                </a:rPr>
              </a:br>
              <a:r>
                <a:rPr lang="ru-RU" b="1" dirty="0" smtClean="0">
                  <a:solidFill>
                    <a:schemeClr val="tx1"/>
                  </a:solidFill>
                </a:rPr>
                <a:t>Дата принятия</a:t>
              </a:r>
              <a:r>
                <a:rPr lang="en-US" b="1" dirty="0" smtClean="0">
                  <a:solidFill>
                    <a:schemeClr val="tx1"/>
                  </a:solidFill>
                </a:rPr>
                <a:t>:</a:t>
              </a:r>
              <a:r>
                <a:rPr lang="en-US" dirty="0">
                  <a:solidFill>
                    <a:schemeClr val="tx1"/>
                  </a:solidFill>
                </a:rPr>
                <a:t> </a:t>
              </a:r>
              <a:r>
                <a:rPr lang="en-US" dirty="0" smtClean="0">
                  <a:solidFill>
                    <a:schemeClr val="tx1"/>
                  </a:solidFill>
                </a:rPr>
                <a:t>06/15/2015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5536" y="5385989"/>
              <a:ext cx="5869290" cy="92333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tx1"/>
                  </a:solidFill>
                </a:rPr>
                <a:t>Общее число стран </a:t>
              </a:r>
              <a:r>
                <a:rPr lang="en-US" dirty="0" smtClean="0">
                  <a:solidFill>
                    <a:schemeClr val="tx1"/>
                  </a:solidFill>
                </a:rPr>
                <a:t>OAS: 35</a:t>
              </a:r>
            </a:p>
            <a:p>
              <a:r>
                <a:rPr lang="ru-RU" dirty="0" smtClean="0">
                  <a:solidFill>
                    <a:schemeClr val="tx1"/>
                  </a:solidFill>
                </a:rPr>
                <a:t>Число стран, подписавших Конвенцию</a:t>
              </a:r>
              <a:r>
                <a:rPr lang="en-US" dirty="0" smtClean="0">
                  <a:solidFill>
                    <a:schemeClr val="tx1"/>
                  </a:solidFill>
                </a:rPr>
                <a:t>: </a:t>
              </a:r>
              <a:r>
                <a:rPr lang="ru-RU" dirty="0" smtClean="0">
                  <a:solidFill>
                    <a:schemeClr val="tx1"/>
                  </a:solidFill>
                </a:rPr>
                <a:t>7</a:t>
              </a:r>
              <a:endParaRPr lang="en-US" dirty="0" smtClean="0">
                <a:solidFill>
                  <a:schemeClr val="tx1"/>
                </a:solidFill>
              </a:endParaRPr>
            </a:p>
            <a:p>
              <a:r>
                <a:rPr lang="ru-RU" dirty="0" smtClean="0">
                  <a:solidFill>
                    <a:schemeClr val="tx1"/>
                  </a:solidFill>
                </a:rPr>
                <a:t>Число стран , ратифицировавших Конвенцию</a:t>
              </a:r>
              <a:r>
                <a:rPr lang="en-US" dirty="0" smtClean="0">
                  <a:solidFill>
                    <a:schemeClr val="tx1"/>
                  </a:solidFill>
                </a:rPr>
                <a:t>: </a:t>
              </a:r>
              <a:r>
                <a:rPr lang="ru-RU" dirty="0" smtClean="0">
                  <a:solidFill>
                    <a:schemeClr val="tx1"/>
                  </a:solidFill>
                </a:rPr>
                <a:t>7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661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844824"/>
            <a:ext cx="7128792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Права человека в программных документах ООН по вопросам старения</a:t>
            </a:r>
            <a:endParaRPr lang="en-US" sz="32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40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2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Palatino Linotype" pitchFamily="18" charset="0"/>
              </a:rPr>
              <a:t>Основные документы ООН по вопросам старения</a:t>
            </a:r>
            <a:endParaRPr lang="en-US" sz="2400" b="1" dirty="0">
              <a:latin typeface="Palatino Linotype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086600" y="685800"/>
            <a:ext cx="1589856" cy="4257326"/>
            <a:chOff x="7086600" y="685800"/>
            <a:chExt cx="1589856" cy="4257326"/>
          </a:xfrm>
        </p:grpSpPr>
        <p:pic>
          <p:nvPicPr>
            <p:cNvPr id="9" name="Picture 5" descr="MIPAA Cov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685800"/>
              <a:ext cx="1524000" cy="2164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7086600" y="3188800"/>
              <a:ext cx="158985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Palatino Linotype" pitchFamily="18" charset="0"/>
                </a:rPr>
                <a:t>Вторая Всемирная Ассамблея ООН по старению</a:t>
              </a:r>
            </a:p>
            <a:p>
              <a:pPr algn="ctr"/>
              <a:r>
                <a:rPr lang="ru-RU" b="1" dirty="0" smtClean="0">
                  <a:latin typeface="Palatino Linotype" pitchFamily="18" charset="0"/>
                </a:rPr>
                <a:t>2002</a:t>
              </a:r>
              <a:endParaRPr lang="en-US" b="1" dirty="0">
                <a:latin typeface="Palatino Linotype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195448" y="1522823"/>
            <a:ext cx="2071752" cy="4228677"/>
            <a:chOff x="2195448" y="1522823"/>
            <a:chExt cx="2071752" cy="4228677"/>
          </a:xfrm>
        </p:grpSpPr>
        <p:grpSp>
          <p:nvGrpSpPr>
            <p:cNvPr id="5" name="Group 86"/>
            <p:cNvGrpSpPr>
              <a:grpSpLocks/>
            </p:cNvGrpSpPr>
            <p:nvPr/>
          </p:nvGrpSpPr>
          <p:grpSpPr bwMode="auto">
            <a:xfrm>
              <a:off x="2195448" y="2079170"/>
              <a:ext cx="2015969" cy="3672330"/>
              <a:chOff x="4165" y="164"/>
              <a:chExt cx="1692" cy="4352"/>
            </a:xfrm>
          </p:grpSpPr>
          <p:pic>
            <p:nvPicPr>
              <p:cNvPr id="6" name="Picture 70" descr="Un Poster/ IYOP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2" y="164"/>
                <a:ext cx="1284" cy="13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 Box 82"/>
              <p:cNvSpPr txBox="1">
                <a:spLocks noChangeArrowheads="1"/>
              </p:cNvSpPr>
              <p:nvPr/>
            </p:nvSpPr>
            <p:spPr bwMode="auto">
              <a:xfrm>
                <a:off x="4165" y="1616"/>
                <a:ext cx="1692" cy="2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b="1" dirty="0">
                    <a:latin typeface="Palatino Linotype" pitchFamily="18" charset="0"/>
                  </a:rPr>
                  <a:t>Принципы Организации Объединенных Наций в отношении пожилых людей </a:t>
                </a:r>
                <a:endParaRPr lang="ru-RU" b="1" dirty="0" smtClean="0">
                  <a:latin typeface="Palatino Linotype" pitchFamily="18" charset="0"/>
                </a:endParaRPr>
              </a:p>
              <a:p>
                <a:pPr algn="ctr">
                  <a:spcBef>
                    <a:spcPct val="50000"/>
                  </a:spcBef>
                </a:pPr>
                <a:r>
                  <a:rPr lang="en-US" b="1" dirty="0" smtClean="0">
                    <a:latin typeface="Palatino Linotype" pitchFamily="18" charset="0"/>
                  </a:rPr>
                  <a:t>1991</a:t>
                </a:r>
                <a:endParaRPr lang="uk-UA" b="1" dirty="0">
                  <a:latin typeface="Palatino Linotype" pitchFamily="18" charset="0"/>
                </a:endParaRPr>
              </a:p>
            </p:txBody>
          </p:sp>
        </p:grpSp>
        <p:sp>
          <p:nvSpPr>
            <p:cNvPr id="15" name="Bent Arrow 14"/>
            <p:cNvSpPr/>
            <p:nvPr/>
          </p:nvSpPr>
          <p:spPr>
            <a:xfrm>
              <a:off x="3124200" y="1522823"/>
              <a:ext cx="1143000" cy="490214"/>
            </a:xfrm>
            <a:prstGeom prst="bentArrow">
              <a:avLst/>
            </a:prstGeom>
            <a:solidFill>
              <a:schemeClr val="tx1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267200" y="1066800"/>
            <a:ext cx="2743200" cy="3437934"/>
            <a:chOff x="4267200" y="1066800"/>
            <a:chExt cx="2743200" cy="3437934"/>
          </a:xfrm>
        </p:grpSpPr>
        <p:pic>
          <p:nvPicPr>
            <p:cNvPr id="8" name="Picture 15" descr="1YP9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4343400" y="1588956"/>
              <a:ext cx="1950720" cy="1371600"/>
            </a:xfrm>
            <a:prstGeom prst="rect">
              <a:avLst/>
            </a:prstGeom>
            <a:solidFill>
              <a:srgbClr val="00CCFF"/>
            </a:solidFill>
          </p:spPr>
        </p:pic>
        <p:sp>
          <p:nvSpPr>
            <p:cNvPr id="10" name="TextBox 9"/>
            <p:cNvSpPr txBox="1"/>
            <p:nvPr/>
          </p:nvSpPr>
          <p:spPr>
            <a:xfrm>
              <a:off x="4267200" y="3304405"/>
              <a:ext cx="22490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Palatino Linotype" pitchFamily="18" charset="0"/>
                </a:rPr>
                <a:t>Концепция Международного года пожилых </a:t>
              </a:r>
              <a:r>
                <a:rPr lang="en-US" b="1" dirty="0" smtClean="0">
                  <a:latin typeface="Palatino Linotype" pitchFamily="18" charset="0"/>
                </a:rPr>
                <a:t>1999</a:t>
              </a:r>
              <a:endParaRPr lang="en-US" b="1" dirty="0">
                <a:latin typeface="Palatino Linotype" pitchFamily="18" charset="0"/>
              </a:endParaRPr>
            </a:p>
          </p:txBody>
        </p:sp>
        <p:sp>
          <p:nvSpPr>
            <p:cNvPr id="16" name="Bent Arrow 15"/>
            <p:cNvSpPr/>
            <p:nvPr/>
          </p:nvSpPr>
          <p:spPr>
            <a:xfrm>
              <a:off x="5318760" y="1066800"/>
              <a:ext cx="1691640" cy="522156"/>
            </a:xfrm>
            <a:prstGeom prst="bentArrow">
              <a:avLst/>
            </a:prstGeom>
            <a:solidFill>
              <a:schemeClr val="tx1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8600" y="2079170"/>
            <a:ext cx="2057400" cy="4794335"/>
            <a:chOff x="228600" y="2079170"/>
            <a:chExt cx="2057400" cy="4794335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29542636"/>
                </p:ext>
              </p:extLst>
            </p:nvPr>
          </p:nvGraphicFramePr>
          <p:xfrm>
            <a:off x="228600" y="2495789"/>
            <a:ext cx="1752600" cy="25629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0" name="Photo Editor Photo" r:id="rId7" imgW="1219306" imgH="1783235" progId="">
                    <p:embed/>
                  </p:oleObj>
                </mc:Choice>
                <mc:Fallback>
                  <p:oleObj name="Photo Editor Photo" r:id="rId7" imgW="1219306" imgH="178323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0" y="2495789"/>
                          <a:ext cx="1752600" cy="25629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304800" y="5119179"/>
              <a:ext cx="16002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Palatino Linotype" pitchFamily="18" charset="0"/>
                </a:rPr>
                <a:t>Первая Всемирная Ассамблея ООН по старению</a:t>
              </a:r>
            </a:p>
            <a:p>
              <a:pPr algn="ctr"/>
              <a:r>
                <a:rPr lang="ru-RU" b="1" dirty="0" smtClean="0">
                  <a:latin typeface="Palatino Linotype" pitchFamily="18" charset="0"/>
                </a:rPr>
                <a:t>1982</a:t>
              </a:r>
              <a:endParaRPr lang="en-US" b="1" dirty="0">
                <a:latin typeface="Palatino Linotype" pitchFamily="18" charset="0"/>
              </a:endParaRPr>
            </a:p>
          </p:txBody>
        </p:sp>
        <p:sp>
          <p:nvSpPr>
            <p:cNvPr id="17" name="Bent Arrow 16"/>
            <p:cNvSpPr/>
            <p:nvPr/>
          </p:nvSpPr>
          <p:spPr>
            <a:xfrm>
              <a:off x="1104900" y="2079170"/>
              <a:ext cx="1181100" cy="359230"/>
            </a:xfrm>
            <a:prstGeom prst="bentArrow">
              <a:avLst/>
            </a:prstGeom>
            <a:solidFill>
              <a:schemeClr val="tx1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627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98" name="AutoShape 30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Image File" r:id="rId3" imgW="0" imgH="0" progId="">
                  <p:embed/>
                </p:oleObj>
              </mc:Choice>
              <mc:Fallback>
                <p:oleObj name="Image File" r:id="rId3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800" name="Picture 3" descr="DSC018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001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772" name="Object 31"/>
          <p:cNvGraphicFramePr>
            <a:graphicFrameLocks noChangeAspect="1"/>
          </p:cNvGraphicFramePr>
          <p:nvPr/>
        </p:nvGraphicFramePr>
        <p:xfrm>
          <a:off x="323850" y="260350"/>
          <a:ext cx="2913063" cy="482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Photo Editor Photo" r:id="rId5" imgW="1219306" imgH="1783235" progId="">
                  <p:embed/>
                </p:oleObj>
              </mc:Choice>
              <mc:Fallback>
                <p:oleObj name="Photo Editor Photo" r:id="rId5" imgW="1219306" imgH="178323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60350"/>
                        <a:ext cx="2913063" cy="482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3419475" y="1268413"/>
            <a:ext cx="3743325" cy="3477875"/>
          </a:xfrm>
          <a:prstGeom prst="rect">
            <a:avLst/>
          </a:prstGeom>
          <a:solidFill>
            <a:srgbClr val="00206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ja-JP" sz="2000" b="1" dirty="0" smtClean="0">
                <a:solidFill>
                  <a:schemeClr val="bg1"/>
                </a:solidFill>
                <a:latin typeface="Palatino Linotype" pitchFamily="18" charset="0"/>
              </a:rPr>
              <a:t>Венский международный план действий по проблемам старения (</a:t>
            </a:r>
            <a:r>
              <a:rPr lang="en-US" altLang="ja-JP" sz="2000" b="1" dirty="0" smtClean="0">
                <a:solidFill>
                  <a:schemeClr val="bg1"/>
                </a:solidFill>
                <a:latin typeface="Palatino Linotype" pitchFamily="18" charset="0"/>
              </a:rPr>
              <a:t>1982 </a:t>
            </a:r>
            <a:r>
              <a:rPr lang="ru-RU" altLang="ja-JP" sz="2000" b="1" dirty="0" smtClean="0">
                <a:solidFill>
                  <a:schemeClr val="bg1"/>
                </a:solidFill>
                <a:latin typeface="Palatino Linotype" pitchFamily="18" charset="0"/>
              </a:rPr>
              <a:t>) детализировал меры, которые следует принять государствам – членам ООН «</a:t>
            </a:r>
            <a:r>
              <a:rPr lang="ru-RU" altLang="ja-JP" sz="2000" b="1" i="1" dirty="0" smtClean="0">
                <a:solidFill>
                  <a:schemeClr val="bg1"/>
                </a:solidFill>
                <a:latin typeface="Palatino Linotype" pitchFamily="18" charset="0"/>
              </a:rPr>
              <a:t>для защиты прав лиц пожилого возраста, которые были провозглашены в международных пактах по правам человека</a:t>
            </a:r>
            <a:r>
              <a:rPr lang="ru-RU" altLang="ja-JP" sz="2000" b="1" dirty="0" smtClean="0">
                <a:solidFill>
                  <a:schemeClr val="bg1"/>
                </a:solidFill>
                <a:latin typeface="Palatino Linotype" pitchFamily="18" charset="0"/>
              </a:rPr>
              <a:t>»</a:t>
            </a:r>
            <a:endParaRPr lang="uk-UA" sz="2000" b="1" dirty="0" smtClean="0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86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11863" y="620713"/>
            <a:ext cx="2376487" cy="5783263"/>
            <a:chOff x="4241" y="164"/>
            <a:chExt cx="1497" cy="3643"/>
          </a:xfrm>
        </p:grpSpPr>
        <p:pic>
          <p:nvPicPr>
            <p:cNvPr id="48136" name="Picture 3" descr="Un Poster/ IYOP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32" y="164"/>
              <a:ext cx="1284" cy="1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5" name="Text Box 4"/>
            <p:cNvSpPr txBox="1">
              <a:spLocks noChangeArrowheads="1"/>
            </p:cNvSpPr>
            <p:nvPr/>
          </p:nvSpPr>
          <p:spPr bwMode="auto">
            <a:xfrm>
              <a:off x="4241" y="1616"/>
              <a:ext cx="1497" cy="2191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ru-RU" sz="2200" b="1" dirty="0">
                  <a:latin typeface="+mn-lt"/>
                </a:rPr>
                <a:t>Принципы Организации Объединенных Наций в отношении пожилых людей </a:t>
              </a:r>
              <a:r>
                <a:rPr lang="en-US" sz="66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1991</a:t>
              </a:r>
              <a:endParaRPr lang="uk-UA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8441" y="963651"/>
            <a:ext cx="5719704" cy="4492154"/>
            <a:chOff x="-2628800" y="620713"/>
            <a:chExt cx="5616624" cy="5732462"/>
          </a:xfrm>
          <a:solidFill>
            <a:schemeClr val="bg1">
              <a:lumMod val="95000"/>
            </a:schemeClr>
          </a:solidFill>
        </p:grpSpPr>
        <p:sp>
          <p:nvSpPr>
            <p:cNvPr id="4" name="Vertical Scroll 3"/>
            <p:cNvSpPr/>
            <p:nvPr/>
          </p:nvSpPr>
          <p:spPr>
            <a:xfrm>
              <a:off x="-2628800" y="620713"/>
              <a:ext cx="5616624" cy="5732462"/>
            </a:xfrm>
            <a:prstGeom prst="vertic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-1650611" y="1412776"/>
              <a:ext cx="4072752" cy="3927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q"/>
              </a:pPr>
              <a:endParaRPr lang="ru-RU" sz="1400" dirty="0" smtClean="0">
                <a:latin typeface="+mn-lt"/>
              </a:endParaRPr>
            </a:p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ru-RU" sz="3600" dirty="0" smtClean="0">
                  <a:latin typeface="+mn-lt"/>
                </a:rPr>
                <a:t>Независимость</a:t>
              </a:r>
            </a:p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ru-RU" sz="3600" dirty="0" smtClean="0">
                  <a:latin typeface="+mn-lt"/>
                </a:rPr>
                <a:t>Участие</a:t>
              </a:r>
            </a:p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ru-RU" sz="3600" dirty="0" smtClean="0">
                  <a:latin typeface="+mn-lt"/>
                </a:rPr>
                <a:t>Уход</a:t>
              </a:r>
            </a:p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ru-RU" sz="3600" dirty="0" smtClean="0">
                  <a:latin typeface="+mn-lt"/>
                </a:rPr>
                <a:t>Самореализация</a:t>
              </a:r>
            </a:p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ru-RU" sz="3600" dirty="0" smtClean="0">
                  <a:latin typeface="+mn-lt"/>
                </a:rPr>
                <a:t>Достоинство</a:t>
              </a:r>
              <a:endParaRPr lang="en-US" sz="36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85444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4" descr="MIPAA 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35941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Text Box 5"/>
          <p:cNvSpPr txBox="1">
            <a:spLocks noChangeArrowheads="1"/>
          </p:cNvSpPr>
          <p:nvPr/>
        </p:nvSpPr>
        <p:spPr bwMode="auto">
          <a:xfrm>
            <a:off x="4114800" y="228600"/>
            <a:ext cx="4800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800" b="1" dirty="0" smtClean="0">
                <a:latin typeface="Palatino Linotype" pitchFamily="18" charset="0"/>
              </a:rPr>
              <a:t>Политическая Декларация</a:t>
            </a:r>
            <a:endParaRPr lang="en-US" sz="2800" b="1" dirty="0">
              <a:latin typeface="Palatino Linotype" pitchFamily="18" charset="0"/>
            </a:endParaRP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3851920" y="1340768"/>
            <a:ext cx="5181600" cy="510909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30000"/>
              </a:spcBef>
              <a:buFont typeface="Wingdings" pitchFamily="2" charset="2"/>
              <a:buChar char="Ø"/>
              <a:defRPr/>
            </a:pPr>
            <a:endParaRPr lang="en-US" sz="1000" b="1" dirty="0" smtClean="0">
              <a:latin typeface="Palatino Linotype" pitchFamily="18" charset="0"/>
            </a:endParaRPr>
          </a:p>
          <a:p>
            <a:pPr algn="ctr">
              <a:spcBef>
                <a:spcPct val="30000"/>
              </a:spcBef>
              <a:buFont typeface="Wingdings" pitchFamily="2" charset="2"/>
              <a:buChar char="Ø"/>
              <a:defRPr/>
            </a:pPr>
            <a:r>
              <a:rPr lang="ru-RU" sz="2000" b="1" dirty="0" smtClean="0">
                <a:latin typeface="Palatino Linotype" pitchFamily="18" charset="0"/>
              </a:rPr>
              <a:t>... </a:t>
            </a:r>
            <a:r>
              <a:rPr lang="ru-RU" sz="2000" b="1" dirty="0">
                <a:latin typeface="Palatino Linotype" pitchFamily="18" charset="0"/>
              </a:rPr>
              <a:t>укрепить верховенство закона ...</a:t>
            </a:r>
          </a:p>
          <a:p>
            <a:pPr algn="ctr">
              <a:spcBef>
                <a:spcPct val="30000"/>
              </a:spcBef>
              <a:buFont typeface="Wingdings" pitchFamily="2" charset="2"/>
              <a:buChar char="Ø"/>
              <a:defRPr/>
            </a:pPr>
            <a:r>
              <a:rPr lang="ru-RU" sz="2000" b="1" dirty="0">
                <a:latin typeface="Palatino Linotype" pitchFamily="18" charset="0"/>
              </a:rPr>
              <a:t>... содействовать гендерному равенству ...</a:t>
            </a:r>
          </a:p>
          <a:p>
            <a:pPr algn="ctr">
              <a:spcBef>
                <a:spcPct val="30000"/>
              </a:spcBef>
              <a:buFont typeface="Wingdings" pitchFamily="2" charset="2"/>
              <a:buChar char="Ø"/>
              <a:defRPr/>
            </a:pPr>
            <a:r>
              <a:rPr lang="ru-RU" sz="2000" b="1" dirty="0">
                <a:latin typeface="Palatino Linotype" pitchFamily="18" charset="0"/>
              </a:rPr>
              <a:t>... поощрять и защищать права человека и основные свободы, включая право на развитие ...</a:t>
            </a:r>
          </a:p>
          <a:p>
            <a:pPr algn="ctr">
              <a:spcBef>
                <a:spcPct val="30000"/>
              </a:spcBef>
              <a:buFont typeface="Wingdings" pitchFamily="2" charset="2"/>
              <a:buChar char="Ø"/>
              <a:defRPr/>
            </a:pPr>
            <a:r>
              <a:rPr lang="ru-RU" sz="2000" b="1" dirty="0">
                <a:latin typeface="Palatino Linotype" pitchFamily="18" charset="0"/>
              </a:rPr>
              <a:t>... устранить все формы дискриминации, включая </a:t>
            </a:r>
            <a:r>
              <a:rPr lang="ru-RU" sz="2000" b="1" dirty="0" smtClean="0">
                <a:latin typeface="Palatino Linotype" pitchFamily="18" charset="0"/>
              </a:rPr>
              <a:t>дискриминацию по признаку возраста...</a:t>
            </a:r>
            <a:endParaRPr lang="ru-RU" sz="2000" b="1" dirty="0">
              <a:latin typeface="Palatino Linotype" pitchFamily="18" charset="0"/>
            </a:endParaRPr>
          </a:p>
          <a:p>
            <a:pPr algn="ctr">
              <a:spcBef>
                <a:spcPct val="30000"/>
              </a:spcBef>
              <a:buFont typeface="Wingdings" pitchFamily="2" charset="2"/>
              <a:buChar char="Ø"/>
              <a:defRPr/>
            </a:pPr>
            <a:r>
              <a:rPr lang="ru-RU" sz="2000" b="1" dirty="0" smtClean="0">
                <a:latin typeface="Palatino Linotype" pitchFamily="18" charset="0"/>
              </a:rPr>
              <a:t>… ликвидировать </a:t>
            </a:r>
            <a:r>
              <a:rPr lang="ru-RU" sz="2000" b="1" dirty="0">
                <a:latin typeface="Palatino Linotype" pitchFamily="18" charset="0"/>
              </a:rPr>
              <a:t>все формы пренебрежения, жестокого обращения и насилия</a:t>
            </a:r>
            <a:r>
              <a:rPr lang="ru-RU" sz="2000" b="1" dirty="0" smtClean="0">
                <a:latin typeface="Palatino Linotype" pitchFamily="18" charset="0"/>
              </a:rPr>
              <a:t>…</a:t>
            </a:r>
          </a:p>
          <a:p>
            <a:pPr algn="ctr">
              <a:spcBef>
                <a:spcPct val="30000"/>
              </a:spcBef>
              <a:defRPr/>
            </a:pPr>
            <a:r>
              <a:rPr lang="en-US" sz="2000" b="1" u="sng" dirty="0" smtClean="0">
                <a:latin typeface="Palatino Linotype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7470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4" descr="MIPAA 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620713"/>
            <a:ext cx="3848100" cy="546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4191000" y="654580"/>
            <a:ext cx="4701480" cy="518603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ru-RU" altLang="ja-JP" sz="900" b="1" dirty="0" smtClean="0">
              <a:solidFill>
                <a:srgbClr val="C00000"/>
              </a:solidFill>
              <a:latin typeface="Palatino Linotype" panose="02040502050505030304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altLang="ja-JP" sz="2800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«</a:t>
            </a:r>
            <a:r>
              <a:rPr lang="ru-RU" sz="2800" dirty="0">
                <a:latin typeface="Palatino Linotype" panose="02040502050505030304" pitchFamily="18" charset="0"/>
              </a:rPr>
              <a:t>Целью Международного плана действий является обеспечение того, чтобы люди во всем мире могли стареть в безопасности и с достоинством и продолжать участвовать в жизни их обществ в качестве полноправных </a:t>
            </a:r>
            <a:r>
              <a:rPr lang="ru-RU" sz="2800" dirty="0" smtClean="0">
                <a:latin typeface="Palatino Linotype" panose="02040502050505030304" pitchFamily="18" charset="0"/>
              </a:rPr>
              <a:t>граждан</a:t>
            </a:r>
            <a:r>
              <a:rPr lang="ru-RU" altLang="ja-JP" sz="2800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.» </a:t>
            </a:r>
            <a:r>
              <a:rPr lang="en-US" altLang="ja-JP" sz="28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/>
            </a:r>
            <a:br>
              <a:rPr lang="en-US" altLang="ja-JP" sz="2800" b="1" dirty="0">
                <a:solidFill>
                  <a:srgbClr val="C00000"/>
                </a:solidFill>
                <a:latin typeface="Palatino Linotype" panose="02040502050505030304" pitchFamily="18" charset="0"/>
              </a:rPr>
            </a:br>
            <a:endParaRPr lang="en-US" sz="2800" b="1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883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Luda\Documents\VAIO SASHA's\EUROPEN CENTRE VIENNA\LOGO\ec_logo_3lang_300_blu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07" y="4653136"/>
            <a:ext cx="33909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763688" y="2276872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>
                <a:latin typeface="Palatino Linotype" pitchFamily="18" charset="0"/>
              </a:rPr>
              <a:t>Спасибо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58699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/>
          <p:cNvSpPr txBox="1">
            <a:spLocks noChangeArrowheads="1"/>
          </p:cNvSpPr>
          <p:nvPr/>
        </p:nvSpPr>
        <p:spPr bwMode="auto">
          <a:xfrm>
            <a:off x="265776" y="908720"/>
            <a:ext cx="8626704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chemeClr val="tx1"/>
                </a:solidFill>
                <a:latin typeface="Palatino Linotype" pitchFamily="18" charset="0"/>
              </a:rPr>
              <a:t>О</a:t>
            </a:r>
            <a:r>
              <a:rPr lang="ru-RU" sz="3600" b="1" dirty="0" smtClean="0">
                <a:solidFill>
                  <a:schemeClr val="tx1"/>
                </a:solidFill>
                <a:latin typeface="Palatino Linotype" pitchFamily="18" charset="0"/>
              </a:rPr>
              <a:t>беспечение прав людей пожилого возраста:</a:t>
            </a:r>
            <a:endParaRPr lang="en-US" sz="3600" b="1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776" y="2847064"/>
            <a:ext cx="8626704" cy="28007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857250" indent="-857250">
              <a:spcBef>
                <a:spcPct val="50000"/>
              </a:spcBef>
              <a:buFont typeface="+mj-lt"/>
              <a:buAutoNum type="romanUcPeriod"/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Palatino Linotype" pitchFamily="18" charset="0"/>
              </a:rPr>
              <a:t> Гарантия основных </a:t>
            </a:r>
            <a:r>
              <a:rPr lang="ru-RU" sz="3200" b="1" i="1" u="sng" dirty="0" smtClean="0">
                <a:solidFill>
                  <a:schemeClr val="tx1"/>
                </a:solidFill>
                <a:latin typeface="Palatino Linotype" pitchFamily="18" charset="0"/>
              </a:rPr>
              <a:t>прав </a:t>
            </a:r>
            <a:r>
              <a:rPr lang="ru-RU" sz="3200" b="1" i="1" u="sng" dirty="0">
                <a:solidFill>
                  <a:schemeClr val="tx1"/>
                </a:solidFill>
                <a:latin typeface="Palatino Linotype" pitchFamily="18" charset="0"/>
              </a:rPr>
              <a:t>человека</a:t>
            </a:r>
            <a:r>
              <a:rPr lang="ru-RU" sz="3200" b="1" dirty="0">
                <a:solidFill>
                  <a:schemeClr val="tx1"/>
                </a:solidFill>
                <a:latin typeface="Palatino Linotype" pitchFamily="18" charset="0"/>
              </a:rPr>
              <a:t> для </a:t>
            </a:r>
            <a:r>
              <a:rPr lang="ru-RU" sz="3200" b="1" dirty="0" smtClean="0">
                <a:solidFill>
                  <a:schemeClr val="tx1"/>
                </a:solidFill>
                <a:latin typeface="Palatino Linotype" pitchFamily="18" charset="0"/>
              </a:rPr>
              <a:t>людей пожилого </a:t>
            </a:r>
            <a:r>
              <a:rPr lang="ru-RU" sz="3200" b="1" dirty="0">
                <a:solidFill>
                  <a:schemeClr val="tx1"/>
                </a:solidFill>
                <a:latin typeface="Palatino Linotype" pitchFamily="18" charset="0"/>
              </a:rPr>
              <a:t>возраста и </a:t>
            </a:r>
            <a:endParaRPr lang="ru-RU" sz="3200" b="1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marL="857250" indent="-857250">
              <a:spcBef>
                <a:spcPct val="50000"/>
              </a:spcBef>
              <a:buFont typeface="+mj-lt"/>
              <a:buAutoNum type="romanUcPeriod"/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Palatino Linotype" pitchFamily="18" charset="0"/>
              </a:rPr>
              <a:t>Препятствие </a:t>
            </a:r>
            <a:r>
              <a:rPr lang="ru-RU" sz="3200" b="1" dirty="0">
                <a:solidFill>
                  <a:schemeClr val="tx1"/>
                </a:solidFill>
                <a:latin typeface="Palatino Linotype" pitchFamily="18" charset="0"/>
              </a:rPr>
              <a:t>насилию и злоупотреблениям в отношении </a:t>
            </a:r>
            <a:r>
              <a:rPr lang="ru-RU" sz="3200" b="1" dirty="0" smtClean="0">
                <a:solidFill>
                  <a:schemeClr val="tx1"/>
                </a:solidFill>
                <a:latin typeface="Palatino Linotype" pitchFamily="18" charset="0"/>
              </a:rPr>
              <a:t>людей </a:t>
            </a:r>
            <a:r>
              <a:rPr lang="ru-RU" sz="3200" b="1" dirty="0">
                <a:solidFill>
                  <a:schemeClr val="tx1"/>
                </a:solidFill>
                <a:latin typeface="Palatino Linotype" pitchFamily="18" charset="0"/>
              </a:rPr>
              <a:t>пожилого возраста</a:t>
            </a:r>
            <a:endParaRPr lang="en-US" sz="3200" dirty="0">
              <a:solidFill>
                <a:schemeClr val="tx1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40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467544" y="1484784"/>
            <a:ext cx="8424936" cy="4093428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endParaRPr lang="ru-RU" altLang="ja-JP" sz="2000" b="1" dirty="0" smtClean="0">
              <a:latin typeface="Palatino Linotype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r>
              <a:rPr lang="ru-RU" altLang="ja-JP" sz="2000" b="1" dirty="0" smtClean="0">
                <a:latin typeface="Palatino Linotype" pitchFamily="18" charset="0"/>
              </a:rPr>
              <a:t>Принятие </a:t>
            </a:r>
            <a:r>
              <a:rPr lang="ru-RU" altLang="ja-JP" sz="2000" b="1" u="sng" dirty="0" smtClean="0">
                <a:latin typeface="Palatino Linotype" pitchFamily="18" charset="0"/>
              </a:rPr>
              <a:t>специальных законов </a:t>
            </a:r>
            <a:r>
              <a:rPr lang="ru-RU" altLang="ja-JP" sz="2000" b="1" dirty="0" smtClean="0">
                <a:latin typeface="Palatino Linotype" pitchFamily="18" charset="0"/>
              </a:rPr>
              <a:t>для защиты прав людей пожилого возраста</a:t>
            </a:r>
            <a:r>
              <a:rPr lang="en-US" altLang="ja-JP" sz="2000" b="1" dirty="0" smtClean="0">
                <a:latin typeface="Palatino Linotype" pitchFamily="18" charset="0"/>
              </a:rPr>
              <a:t>. 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r>
              <a:rPr lang="ru-RU" altLang="ja-JP" sz="2000" b="1" u="sng" dirty="0" smtClean="0">
                <a:latin typeface="Palatino Linotype" pitchFamily="18" charset="0"/>
              </a:rPr>
              <a:t>Пересмотр соответствующих уголовных и гражданских кодексов </a:t>
            </a:r>
            <a:r>
              <a:rPr lang="ru-RU" altLang="ja-JP" sz="2000" b="1" dirty="0" smtClean="0">
                <a:latin typeface="Palatino Linotype" pitchFamily="18" charset="0"/>
              </a:rPr>
              <a:t>для включения в них вопросов насилия, пренебрежительного отношения и эксплуатации людей пожилого возраста</a:t>
            </a:r>
            <a:r>
              <a:rPr lang="en-US" altLang="ja-JP" sz="2000" b="1" dirty="0" smtClean="0">
                <a:latin typeface="Palatino Linotype" pitchFamily="18" charset="0"/>
              </a:rPr>
              <a:t>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r>
              <a:rPr lang="ru-RU" altLang="ja-JP" sz="2000" b="1" u="sng" dirty="0" smtClean="0">
                <a:latin typeface="Palatino Linotype" pitchFamily="18" charset="0"/>
              </a:rPr>
              <a:t>Пересмотр существующих законов касательно домашнего насилия и насилия в семье</a:t>
            </a:r>
            <a:r>
              <a:rPr lang="ru-RU" altLang="ja-JP" sz="2000" b="1" dirty="0" smtClean="0">
                <a:latin typeface="Palatino Linotype" pitchFamily="18" charset="0"/>
              </a:rPr>
              <a:t> для включения в эти законы положений, касающихся людей пожилого возраста.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endParaRPr lang="en-US" sz="2000" b="1" dirty="0" smtClean="0">
              <a:latin typeface="Palatino Linotype" pitchFamily="18" charset="0"/>
            </a:endParaRP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467544" y="476672"/>
            <a:ext cx="8424936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800" b="1" dirty="0" smtClean="0">
                <a:latin typeface="Palatino Linotype" pitchFamily="18" charset="0"/>
                <a:cs typeface="+mn-cs"/>
              </a:rPr>
              <a:t>Важнейшие действия для гарантии </a:t>
            </a:r>
            <a:r>
              <a:rPr lang="ru-RU" sz="2800" b="1" dirty="0" smtClean="0">
                <a:latin typeface="Palatino Linotype" pitchFamily="18" charset="0"/>
              </a:rPr>
              <a:t>основных </a:t>
            </a:r>
            <a:r>
              <a:rPr lang="ru-RU" sz="2800" b="1" i="1" u="sng" dirty="0" smtClean="0">
                <a:latin typeface="Palatino Linotype" pitchFamily="18" charset="0"/>
              </a:rPr>
              <a:t>прав </a:t>
            </a:r>
            <a:r>
              <a:rPr lang="ru-RU" sz="2800" b="1" i="1" u="sng" dirty="0">
                <a:latin typeface="Palatino Linotype" pitchFamily="18" charset="0"/>
              </a:rPr>
              <a:t>человека</a:t>
            </a:r>
            <a:r>
              <a:rPr lang="ru-RU" sz="2800" b="1" dirty="0">
                <a:latin typeface="Palatino Linotype" pitchFamily="18" charset="0"/>
              </a:rPr>
              <a:t> для </a:t>
            </a:r>
            <a:r>
              <a:rPr lang="ru-RU" sz="2800" b="1" dirty="0" smtClean="0">
                <a:latin typeface="Palatino Linotype" pitchFamily="18" charset="0"/>
              </a:rPr>
              <a:t>людей пожилого возраста:</a:t>
            </a:r>
            <a:endParaRPr lang="en-US" sz="2800" b="1" dirty="0">
              <a:latin typeface="Palatino Linotype" pitchFamily="18" charset="0"/>
              <a:cs typeface="+mn-cs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716425" y="5877272"/>
            <a:ext cx="5472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ja-JP" sz="1400" dirty="0" smtClean="0">
                <a:latin typeface="Palatino Linotype" pitchFamily="18" charset="0"/>
              </a:rPr>
              <a:t>Источник: </a:t>
            </a:r>
            <a:r>
              <a:rPr lang="en-US" altLang="ja-JP" sz="1400" dirty="0" smtClean="0">
                <a:latin typeface="Palatino Linotype" pitchFamily="18" charset="0"/>
              </a:rPr>
              <a:t>World </a:t>
            </a:r>
            <a:r>
              <a:rPr lang="en-US" altLang="ja-JP" sz="1400" dirty="0">
                <a:latin typeface="Palatino Linotype" pitchFamily="18" charset="0"/>
              </a:rPr>
              <a:t>Report on Violence And Health, WHO </a:t>
            </a:r>
            <a:r>
              <a:rPr lang="en-US" altLang="ja-JP" sz="1400" dirty="0" smtClean="0">
                <a:latin typeface="Palatino Linotype" pitchFamily="18" charset="0"/>
              </a:rPr>
              <a:t>2002 </a:t>
            </a:r>
            <a:endParaRPr lang="en-US" sz="14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65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683568" y="1700213"/>
            <a:ext cx="7776666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ru-RU" sz="3200" b="1" dirty="0" smtClean="0">
                <a:latin typeface="Palatino Linotype" pitchFamily="18" charset="0"/>
              </a:rPr>
              <a:t>Права </a:t>
            </a:r>
            <a:r>
              <a:rPr lang="ru-RU" sz="3200" b="1" dirty="0">
                <a:latin typeface="Palatino Linotype" pitchFamily="18" charset="0"/>
              </a:rPr>
              <a:t>людей пожилого возраста в законодательных документах ООН по правам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262540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9388" y="4869160"/>
            <a:ext cx="8785225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ja-JP" sz="3600" b="1" dirty="0" smtClean="0">
                <a:solidFill>
                  <a:srgbClr val="C00000"/>
                </a:solidFill>
                <a:latin typeface="Palatino Linotype" pitchFamily="18" charset="0"/>
              </a:rPr>
              <a:t>Ни один из этих документов не содержит прямого упоминания людей пожилого возраста</a:t>
            </a:r>
            <a:endParaRPr lang="en-US" sz="3600" b="1" dirty="0" smtClean="0">
              <a:solidFill>
                <a:srgbClr val="C00000"/>
              </a:solidFill>
              <a:latin typeface="Palatino Linotype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9387" y="260648"/>
            <a:ext cx="8785225" cy="4401205"/>
            <a:chOff x="179387" y="260648"/>
            <a:chExt cx="8785225" cy="4401205"/>
          </a:xfrm>
          <a:solidFill>
            <a:srgbClr val="00B0F0"/>
          </a:solidFill>
        </p:grpSpPr>
        <p:sp>
          <p:nvSpPr>
            <p:cNvPr id="21506" name="Text Box 3"/>
            <p:cNvSpPr txBox="1">
              <a:spLocks noChangeArrowheads="1"/>
            </p:cNvSpPr>
            <p:nvPr/>
          </p:nvSpPr>
          <p:spPr bwMode="auto">
            <a:xfrm>
              <a:off x="179387" y="260648"/>
              <a:ext cx="8785225" cy="4401205"/>
            </a:xfrm>
            <a:prstGeom prst="rect">
              <a:avLst/>
            </a:pr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ru-RU" altLang="ja-JP" sz="3200" b="1" dirty="0" smtClean="0">
                  <a:latin typeface="Palatino Linotype" pitchFamily="18" charset="0"/>
                </a:rPr>
                <a:t>	</a:t>
              </a:r>
              <a:r>
                <a:rPr lang="ru-RU" altLang="ja-JP" sz="3200" b="1" u="sng" dirty="0" smtClean="0">
                  <a:latin typeface="Palatino Linotype" pitchFamily="18" charset="0"/>
                </a:rPr>
                <a:t>Основополагающие документы ООН по правам человека </a:t>
              </a:r>
              <a:r>
                <a:rPr lang="en-US" altLang="ja-JP" sz="3200" b="1" u="sng" dirty="0" smtClean="0">
                  <a:latin typeface="Palatino Linotype" pitchFamily="18" charset="0"/>
                </a:rPr>
                <a:t>:</a:t>
              </a:r>
            </a:p>
            <a:p>
              <a:pPr algn="ctr" eaLnBrk="1" hangingPunct="1">
                <a:spcBef>
                  <a:spcPct val="50000"/>
                </a:spcBef>
                <a:buFont typeface="Wingdings" pitchFamily="2" charset="2"/>
                <a:buChar char="Ø"/>
                <a:defRPr/>
              </a:pPr>
              <a:r>
                <a:rPr lang="ru-RU" altLang="ja-JP" sz="2400" dirty="0" smtClean="0">
                  <a:latin typeface="+mn-lt"/>
                </a:rPr>
                <a:t>ВСЕОБЩАЯ ДЕКЛАРАЦИЯ ПРАВ ЧЕЛОВЕКА </a:t>
              </a:r>
              <a:r>
                <a:rPr lang="en-US" altLang="ja-JP" sz="2400" dirty="0" smtClean="0">
                  <a:latin typeface="+mn-lt"/>
                </a:rPr>
                <a:t>(1948)</a:t>
              </a:r>
            </a:p>
            <a:p>
              <a:pPr algn="ctr" eaLnBrk="1" hangingPunct="1">
                <a:spcBef>
                  <a:spcPct val="50000"/>
                </a:spcBef>
                <a:buFont typeface="Wingdings" pitchFamily="2" charset="2"/>
                <a:buChar char="Ø"/>
                <a:defRPr/>
              </a:pPr>
              <a:r>
                <a:rPr lang="en-US" altLang="ja-JP" sz="2400" dirty="0" smtClean="0">
                  <a:latin typeface="+mn-lt"/>
                </a:rPr>
                <a:t> </a:t>
              </a:r>
              <a:r>
                <a:rPr lang="ru-RU" sz="2400" dirty="0" smtClean="0">
                  <a:latin typeface="+mn-lt"/>
                </a:rPr>
                <a:t>МЕЖДУНАРОДНЫЙ ПАКТ ОБ ЭКОНОМИЧЕСКИХ, СОЦИАЛЬНЫХ И КУЛЬТУРНЫХ ПРАВАХ </a:t>
              </a:r>
              <a:r>
                <a:rPr lang="en-US" altLang="ja-JP" sz="2400" dirty="0" smtClean="0">
                  <a:latin typeface="+mn-lt"/>
                </a:rPr>
                <a:t>(1966) </a:t>
              </a:r>
            </a:p>
            <a:p>
              <a:pPr algn="ctr" eaLnBrk="1" hangingPunct="1">
                <a:spcBef>
                  <a:spcPct val="50000"/>
                </a:spcBef>
                <a:buFont typeface="Wingdings" pitchFamily="2" charset="2"/>
                <a:buChar char="Ø"/>
                <a:defRPr/>
              </a:pPr>
              <a:r>
                <a:rPr lang="ru-RU" sz="2400" dirty="0" smtClean="0">
                  <a:latin typeface="+mn-lt"/>
                </a:rPr>
                <a:t>МЕЖДУНАРОДНЫЙ ПАКТ О ГРАЖДАНСКИХ И ПОЛИТИЧЕСКИХ ПРАВАХ </a:t>
              </a:r>
              <a:r>
                <a:rPr lang="en-US" altLang="ja-JP" sz="2400" dirty="0" smtClean="0">
                  <a:latin typeface="+mn-lt"/>
                </a:rPr>
                <a:t>(1966)</a:t>
              </a:r>
            </a:p>
            <a:p>
              <a:pPr algn="ctr" eaLnBrk="1" hangingPunct="1">
                <a:spcBef>
                  <a:spcPct val="50000"/>
                </a:spcBef>
                <a:buFont typeface="Wingdings" pitchFamily="2" charset="2"/>
                <a:buChar char="Ø"/>
                <a:defRPr/>
              </a:pPr>
              <a:r>
                <a:rPr lang="ru-RU" altLang="ja-JP" sz="2400" dirty="0" smtClean="0">
                  <a:latin typeface="Palatino Linotype" pitchFamily="18" charset="0"/>
                </a:rPr>
                <a:t>КОНВЕНЦИЯ O ЛИКВИДАЦИИ ВСЕХ ФОРМ ДИСКРИМИНАЦИИ В ОТНОШЕНИИ ЖЕНЩИН (1979)</a:t>
              </a:r>
            </a:p>
          </p:txBody>
        </p:sp>
        <p:pic>
          <p:nvPicPr>
            <p:cNvPr id="7" name="Рисунок 2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099" y="332656"/>
              <a:ext cx="866517" cy="775119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48890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69303" y="2852936"/>
            <a:ext cx="8785225" cy="3539430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ja-JP" sz="3200" b="1" dirty="0" smtClean="0">
                <a:latin typeface="Palatino Linotype" pitchFamily="18" charset="0"/>
              </a:rPr>
              <a:t>Хотя эти основополагающие документы ООН по правам человека не содержат прямого упоминания людей пожилого возраста, </a:t>
            </a:r>
            <a:r>
              <a:rPr lang="ru-RU" altLang="ja-JP" sz="3200" b="1" i="1" dirty="0" smtClean="0">
                <a:latin typeface="Palatino Linotype" pitchFamily="18" charset="0"/>
              </a:rPr>
              <a:t>универсальный характер</a:t>
            </a:r>
            <a:r>
              <a:rPr lang="ru-RU" altLang="ja-JP" sz="3200" b="1" dirty="0" smtClean="0">
                <a:latin typeface="Palatino Linotype" pitchFamily="18" charset="0"/>
              </a:rPr>
              <a:t> этих документов </a:t>
            </a:r>
            <a:r>
              <a:rPr lang="ru-RU" altLang="ja-JP" sz="3200" b="1" i="1" u="sng" dirty="0" smtClean="0">
                <a:latin typeface="Palatino Linotype" pitchFamily="18" charset="0"/>
              </a:rPr>
              <a:t>подразумевает</a:t>
            </a:r>
            <a:r>
              <a:rPr lang="ru-RU" altLang="ja-JP" sz="3200" b="1" dirty="0" smtClean="0">
                <a:latin typeface="Palatino Linotype" pitchFamily="18" charset="0"/>
              </a:rPr>
              <a:t> признание прав в том числе и старших членов общества</a:t>
            </a:r>
            <a:r>
              <a:rPr lang="en-US" altLang="ja-JP" sz="3200" b="1" dirty="0" smtClean="0">
                <a:latin typeface="Palatino Linotype" pitchFamily="18" charset="0"/>
              </a:rPr>
              <a:t>. </a:t>
            </a:r>
            <a:endParaRPr lang="en-US" sz="3200" b="1" dirty="0" smtClean="0">
              <a:latin typeface="Palatino Linotype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9304" y="260648"/>
            <a:ext cx="8785225" cy="2123658"/>
            <a:chOff x="169304" y="260648"/>
            <a:chExt cx="8785225" cy="2123658"/>
          </a:xfrm>
          <a:solidFill>
            <a:srgbClr val="00B0F0"/>
          </a:solidFill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69304" y="260648"/>
              <a:ext cx="8785225" cy="2123658"/>
            </a:xfrm>
            <a:prstGeom prst="rect">
              <a:avLst/>
            </a:pr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ru-RU" altLang="ja-JP" sz="2000" b="1" u="sng" dirty="0" smtClean="0">
                  <a:latin typeface="Palatino Linotype" pitchFamily="18" charset="0"/>
                </a:rPr>
                <a:t>Основополагающие документы ООН по правам человека </a:t>
              </a:r>
              <a:r>
                <a:rPr lang="en-US" altLang="ja-JP" sz="2000" b="1" u="sng" dirty="0" smtClean="0">
                  <a:latin typeface="Palatino Linotype" pitchFamily="18" charset="0"/>
                </a:rPr>
                <a:t>:</a:t>
              </a:r>
            </a:p>
            <a:p>
              <a:pPr algn="ctr" eaLnBrk="1" hangingPunct="1">
                <a:spcBef>
                  <a:spcPct val="50000"/>
                </a:spcBef>
                <a:buFont typeface="Wingdings" pitchFamily="2" charset="2"/>
                <a:buChar char="Ø"/>
                <a:defRPr/>
              </a:pPr>
              <a:r>
                <a:rPr lang="ru-RU" altLang="ja-JP" sz="1600" dirty="0" smtClean="0">
                  <a:latin typeface="+mn-lt"/>
                </a:rPr>
                <a:t>ВСЕОБЩАЯ ДЕКЛАРАЦИЯ ПРАВ ЧЕЛОВЕКА </a:t>
              </a:r>
              <a:r>
                <a:rPr lang="en-US" altLang="ja-JP" sz="1600" dirty="0" smtClean="0">
                  <a:latin typeface="+mn-lt"/>
                </a:rPr>
                <a:t>(1948)</a:t>
              </a:r>
            </a:p>
            <a:p>
              <a:pPr algn="ctr" eaLnBrk="1" hangingPunct="1">
                <a:spcBef>
                  <a:spcPct val="50000"/>
                </a:spcBef>
                <a:buFont typeface="Wingdings" pitchFamily="2" charset="2"/>
                <a:buChar char="Ø"/>
                <a:defRPr/>
              </a:pPr>
              <a:r>
                <a:rPr lang="en-US" altLang="ja-JP" sz="1600" dirty="0" smtClean="0">
                  <a:latin typeface="+mn-lt"/>
                </a:rPr>
                <a:t> </a:t>
              </a:r>
              <a:r>
                <a:rPr lang="ru-RU" sz="1600" dirty="0" smtClean="0">
                  <a:latin typeface="+mn-lt"/>
                </a:rPr>
                <a:t>МЕЖДУНАРОДНЫЙ ПАКТ ОБ ЭКОНОМИЧЕСКИХ, СОЦИАЛЬНЫХ И КУЛЬТУРНЫХ ПРАВАХ </a:t>
              </a:r>
              <a:r>
                <a:rPr lang="en-US" altLang="ja-JP" sz="1600" dirty="0" smtClean="0">
                  <a:latin typeface="+mn-lt"/>
                </a:rPr>
                <a:t>(1966) </a:t>
              </a:r>
            </a:p>
            <a:p>
              <a:pPr algn="ctr" eaLnBrk="1" hangingPunct="1">
                <a:spcBef>
                  <a:spcPct val="50000"/>
                </a:spcBef>
                <a:buFont typeface="Wingdings" pitchFamily="2" charset="2"/>
                <a:buChar char="Ø"/>
                <a:defRPr/>
              </a:pPr>
              <a:r>
                <a:rPr lang="ru-RU" sz="1600" dirty="0" smtClean="0">
                  <a:latin typeface="+mn-lt"/>
                </a:rPr>
                <a:t>МЕЖДУНАРОДНЫЙ ПАКТ О ГРАЖДАНСКИХ И ПОЛИТИЧЕСКИХ ПРАВАХ </a:t>
              </a:r>
              <a:r>
                <a:rPr lang="en-US" altLang="ja-JP" sz="1600" dirty="0" smtClean="0">
                  <a:latin typeface="+mn-lt"/>
                </a:rPr>
                <a:t>(1966)</a:t>
              </a:r>
            </a:p>
            <a:p>
              <a:pPr algn="ctr" eaLnBrk="1" hangingPunct="1">
                <a:spcBef>
                  <a:spcPct val="50000"/>
                </a:spcBef>
                <a:buFont typeface="Wingdings" pitchFamily="2" charset="2"/>
                <a:buChar char="Ø"/>
                <a:defRPr/>
              </a:pPr>
              <a:r>
                <a:rPr lang="ru-RU" altLang="ja-JP" sz="1600" dirty="0" smtClean="0">
                  <a:latin typeface="Palatino Linotype" pitchFamily="18" charset="0"/>
                </a:rPr>
                <a:t>КОНВЕНЦИЯ O ЛИКВИДАЦИИ ВСЕХ ФОРМ ДИСКРИМИНАЦИИ В ОТНОШЕНИИ ЖЕНЩИН (1979)</a:t>
              </a:r>
            </a:p>
          </p:txBody>
        </p:sp>
        <p:pic>
          <p:nvPicPr>
            <p:cNvPr id="6" name="Рисунок 2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304" y="332656"/>
              <a:ext cx="578485" cy="48895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44526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468311" y="620688"/>
            <a:ext cx="8280400" cy="138499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25000"/>
              </a:spcBef>
              <a:defRPr/>
            </a:pPr>
            <a:r>
              <a:rPr lang="ru-RU" sz="2800" b="1" dirty="0" smtClean="0">
                <a:latin typeface="Palatino Linotype" pitchFamily="18" charset="0"/>
                <a:cs typeface="+mn-cs"/>
              </a:rPr>
              <a:t>Кроме того, права людей пожилого возраста отражены в следующих законодательных документах ООН:</a:t>
            </a:r>
            <a:endParaRPr lang="en-US" sz="2800" b="1" dirty="0">
              <a:latin typeface="Palatino Linotype" pitchFamily="18" charset="0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76171" y="2192953"/>
            <a:ext cx="8352159" cy="1569660"/>
            <a:chOff x="396552" y="2636912"/>
            <a:chExt cx="8352159" cy="1569660"/>
          </a:xfrm>
          <a:solidFill>
            <a:srgbClr val="00B0F0"/>
          </a:solidFill>
        </p:grpSpPr>
        <p:sp>
          <p:nvSpPr>
            <p:cNvPr id="2" name="TextBox 1"/>
            <p:cNvSpPr txBox="1"/>
            <p:nvPr/>
          </p:nvSpPr>
          <p:spPr>
            <a:xfrm>
              <a:off x="396552" y="2636912"/>
              <a:ext cx="8352159" cy="156966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400" dirty="0" smtClean="0">
                  <a:solidFill>
                    <a:schemeClr val="tx1"/>
                  </a:solidFill>
                </a:rPr>
                <a:t>	</a:t>
              </a:r>
            </a:p>
            <a:p>
              <a:pPr algn="ctr">
                <a:defRPr/>
              </a:pPr>
              <a:r>
                <a:rPr lang="ru-RU" sz="2400" dirty="0" smtClean="0">
                  <a:solidFill>
                    <a:schemeClr val="tx1"/>
                  </a:solidFill>
                </a:rPr>
                <a:t>	МЕЖДУНАРОДНАЯ КОНВЕНЦИЯ О ЗАЩИТЕ ПРАВ ВСЕХ ТРУДЯЩИХСЯ-МИГРАНТОВ И ЧЛЕНОВ ИХ СЕМЕЙ</a:t>
              </a:r>
            </a:p>
            <a:p>
              <a:pPr algn="ctr">
                <a:defRPr/>
              </a:pPr>
              <a:r>
                <a:rPr lang="en-US" sz="2400" dirty="0" smtClean="0">
                  <a:solidFill>
                    <a:schemeClr val="tx1"/>
                  </a:solidFill>
                  <a:latin typeface="Palatino Linotype" pitchFamily="18" charset="0"/>
                </a:rPr>
                <a:t> </a:t>
              </a:r>
              <a:r>
                <a:rPr lang="en-US" sz="2400" dirty="0">
                  <a:solidFill>
                    <a:schemeClr val="tx1"/>
                  </a:solidFill>
                  <a:latin typeface="Palatino Linotype" pitchFamily="18" charset="0"/>
                </a:rPr>
                <a:t>(</a:t>
              </a:r>
              <a:r>
                <a:rPr lang="en-US" sz="2400" dirty="0" smtClean="0">
                  <a:solidFill>
                    <a:schemeClr val="tx1"/>
                  </a:solidFill>
                  <a:latin typeface="Palatino Linotype" pitchFamily="18" charset="0"/>
                </a:rPr>
                <a:t>1990</a:t>
              </a:r>
              <a:r>
                <a:rPr lang="ru-RU" sz="2400" dirty="0" smtClean="0">
                  <a:solidFill>
                    <a:schemeClr val="tx1"/>
                  </a:solidFill>
                  <a:latin typeface="Palatino Linotype" pitchFamily="18" charset="0"/>
                </a:rPr>
                <a:t> 	г.</a:t>
              </a:r>
              <a:r>
                <a:rPr lang="en-US" sz="2400" dirty="0" smtClean="0">
                  <a:solidFill>
                    <a:schemeClr val="tx1"/>
                  </a:solidFill>
                  <a:latin typeface="Palatino Linotype" pitchFamily="18" charset="0"/>
                </a:rPr>
                <a:t>)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pic>
          <p:nvPicPr>
            <p:cNvPr id="6" name="Рисунок 2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2917974"/>
              <a:ext cx="578485" cy="488950"/>
            </a:xfrm>
            <a:prstGeom prst="rect">
              <a:avLst/>
            </a:prstGeom>
            <a:grpFill/>
          </p:spPr>
        </p:pic>
      </p:grpSp>
      <p:grpSp>
        <p:nvGrpSpPr>
          <p:cNvPr id="5" name="Group 4"/>
          <p:cNvGrpSpPr/>
          <p:nvPr/>
        </p:nvGrpSpPr>
        <p:grpSpPr>
          <a:xfrm>
            <a:off x="396553" y="4437419"/>
            <a:ext cx="8352159" cy="1107996"/>
            <a:chOff x="396553" y="4437419"/>
            <a:chExt cx="8352159" cy="1107996"/>
          </a:xfrm>
          <a:solidFill>
            <a:srgbClr val="00B0F0"/>
          </a:solidFill>
        </p:grpSpPr>
        <p:sp>
          <p:nvSpPr>
            <p:cNvPr id="3" name="TextBox 2"/>
            <p:cNvSpPr txBox="1"/>
            <p:nvPr/>
          </p:nvSpPr>
          <p:spPr>
            <a:xfrm>
              <a:off x="396553" y="4437419"/>
              <a:ext cx="8352159" cy="1107996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lvl="1" algn="ctr"/>
              <a:r>
                <a:rPr lang="ru-RU" sz="2400" dirty="0">
                  <a:solidFill>
                    <a:schemeClr val="tx1"/>
                  </a:solidFill>
                </a:rPr>
                <a:t> </a:t>
              </a:r>
              <a:r>
                <a:rPr lang="ru-RU" sz="2400" dirty="0" smtClean="0">
                  <a:solidFill>
                    <a:schemeClr val="tx1"/>
                  </a:solidFill>
                </a:rPr>
                <a:t> КОНВЕНЦИЯ О ПРАВАХ ЛЮДЕЙ С ИНВАЛИДНОСТЬЮ </a:t>
              </a:r>
            </a:p>
            <a:p>
              <a:pPr lvl="1" algn="ctr"/>
              <a:r>
                <a:rPr lang="en-US" sz="2400" dirty="0" smtClean="0">
                  <a:solidFill>
                    <a:schemeClr val="tx1"/>
                  </a:solidFill>
                  <a:latin typeface="Palatino Linotype" pitchFamily="18" charset="0"/>
                </a:rPr>
                <a:t>(2006</a:t>
              </a:r>
              <a:r>
                <a:rPr lang="ru-RU" sz="2400" dirty="0" smtClean="0">
                  <a:solidFill>
                    <a:schemeClr val="tx1"/>
                  </a:solidFill>
                  <a:latin typeface="Palatino Linotype" pitchFamily="18" charset="0"/>
                </a:rPr>
                <a:t> г.</a:t>
              </a:r>
              <a:r>
                <a:rPr lang="en-US" sz="2400" dirty="0" smtClean="0">
                  <a:solidFill>
                    <a:schemeClr val="tx1"/>
                  </a:solidFill>
                  <a:latin typeface="Palatino Linotype" pitchFamily="18" charset="0"/>
                </a:rPr>
                <a:t>)</a:t>
              </a:r>
              <a:endParaRPr lang="ru-RU" sz="2400" dirty="0" smtClean="0">
                <a:solidFill>
                  <a:schemeClr val="tx1"/>
                </a:solidFill>
                <a:latin typeface="Palatino Linotype" pitchFamily="18" charset="0"/>
              </a:endParaRPr>
            </a:p>
            <a:p>
              <a:pPr lvl="1"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8" name="Рисунок 2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570" y="4608442"/>
              <a:ext cx="578485" cy="48895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82133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3212976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НЕ обладают </a:t>
            </a:r>
            <a:r>
              <a:rPr lang="ru-RU" sz="2400" dirty="0" smtClean="0"/>
              <a:t>обязательной юридической силой</a:t>
            </a:r>
            <a:endParaRPr lang="en-GB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043608" y="878877"/>
            <a:ext cx="2736304" cy="1944216"/>
            <a:chOff x="611560" y="2276872"/>
            <a:chExt cx="2736304" cy="1944216"/>
          </a:xfrm>
        </p:grpSpPr>
        <p:sp>
          <p:nvSpPr>
            <p:cNvPr id="2" name="Horizontal Scroll 1"/>
            <p:cNvSpPr/>
            <p:nvPr/>
          </p:nvSpPr>
          <p:spPr>
            <a:xfrm>
              <a:off x="611560" y="2276872"/>
              <a:ext cx="2592288" cy="1368152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Декларации</a:t>
              </a:r>
              <a:endPara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Horizontal Scroll 7"/>
            <p:cNvSpPr/>
            <p:nvPr/>
          </p:nvSpPr>
          <p:spPr>
            <a:xfrm>
              <a:off x="1043608" y="3068960"/>
              <a:ext cx="2304256" cy="1152128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Хартии </a:t>
              </a:r>
              <a:endPara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48064" y="878877"/>
            <a:ext cx="2952328" cy="1912035"/>
            <a:chOff x="4788024" y="1330171"/>
            <a:chExt cx="2952328" cy="1912035"/>
          </a:xfrm>
        </p:grpSpPr>
        <p:sp>
          <p:nvSpPr>
            <p:cNvPr id="7" name="Horizontal Scroll 6"/>
            <p:cNvSpPr/>
            <p:nvPr/>
          </p:nvSpPr>
          <p:spPr>
            <a:xfrm>
              <a:off x="4788024" y="1330171"/>
              <a:ext cx="2592288" cy="1368152"/>
            </a:xfrm>
            <a:prstGeom prst="horizontalScroll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Конвенции</a:t>
              </a:r>
              <a:endPara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Horizontal Scroll 8"/>
            <p:cNvSpPr/>
            <p:nvPr/>
          </p:nvSpPr>
          <p:spPr>
            <a:xfrm>
              <a:off x="5148064" y="2090078"/>
              <a:ext cx="2592288" cy="1152128"/>
            </a:xfrm>
            <a:prstGeom prst="horizontalScroll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Пакты</a:t>
              </a:r>
              <a:endPara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859671" y="3212975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Обладают </a:t>
            </a:r>
            <a:r>
              <a:rPr lang="ru-RU" sz="2400" dirty="0" smtClean="0"/>
              <a:t>обязательной юридической силой</a:t>
            </a:r>
            <a:endParaRPr lang="en-GB" sz="2400" dirty="0"/>
          </a:p>
        </p:txBody>
      </p:sp>
      <p:sp>
        <p:nvSpPr>
          <p:cNvPr id="13" name="Flowchart: Document 12"/>
          <p:cNvSpPr/>
          <p:nvPr/>
        </p:nvSpPr>
        <p:spPr>
          <a:xfrm>
            <a:off x="5328264" y="4413305"/>
            <a:ext cx="2951967" cy="1584176"/>
          </a:xfrm>
          <a:prstGeom prst="flowChartDocumen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Отчётность национальных правительств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722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1895</TotalTime>
  <Words>1086</Words>
  <Application>Microsoft Office PowerPoint</Application>
  <PresentationFormat>On-screen Show (4:3)</PresentationFormat>
  <Paragraphs>137</Paragraphs>
  <Slides>27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Office Theme</vt:lpstr>
      <vt:lpstr>Photo Editor Photo</vt:lpstr>
      <vt:lpstr>Image File</vt:lpstr>
      <vt:lpstr>Обеспечение прав людей пожилого возраста. Международные подходы и перспективы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alexandre sidorenko</dc:creator>
  <cp:lastModifiedBy>Alexandre Sidorenko</cp:lastModifiedBy>
  <cp:revision>32</cp:revision>
  <dcterms:created xsi:type="dcterms:W3CDTF">2019-03-24T20:23:29Z</dcterms:created>
  <dcterms:modified xsi:type="dcterms:W3CDTF">2019-09-30T18:34:39Z</dcterms:modified>
</cp:coreProperties>
</file>